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70" r:id="rId2"/>
    <p:sldId id="271" r:id="rId3"/>
    <p:sldId id="272" r:id="rId4"/>
    <p:sldId id="261" r:id="rId5"/>
    <p:sldId id="274" r:id="rId6"/>
    <p:sldId id="273" r:id="rId7"/>
    <p:sldId id="259" r:id="rId8"/>
    <p:sldId id="257" r:id="rId9"/>
    <p:sldId id="258" r:id="rId10"/>
    <p:sldId id="262" r:id="rId11"/>
    <p:sldId id="263" r:id="rId12"/>
    <p:sldId id="266" r:id="rId13"/>
    <p:sldId id="264" r:id="rId14"/>
    <p:sldId id="265" r:id="rId15"/>
    <p:sldId id="267" r:id="rId16"/>
    <p:sldId id="269" r:id="rId17"/>
    <p:sldId id="275" r:id="rId18"/>
    <p:sldId id="268" r:id="rId19"/>
    <p:sldId id="276"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0865" autoAdjust="0"/>
  </p:normalViewPr>
  <p:slideViewPr>
    <p:cSldViewPr>
      <p:cViewPr>
        <p:scale>
          <a:sx n="96" d="100"/>
          <a:sy n="96" d="100"/>
        </p:scale>
        <p:origin x="336" y="-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47"/>
    </p:cViewPr>
  </p:sorterViewPr>
  <p:notesViewPr>
    <p:cSldViewPr>
      <p:cViewPr varScale="1">
        <p:scale>
          <a:sx n="86" d="100"/>
          <a:sy n="86" d="100"/>
        </p:scale>
        <p:origin x="3928"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808655-8A37-4A50-B598-D372F19A6E9D}"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A387DACB-F496-4E29-93B8-75E5BB2C1D11}">
      <dgm:prSet/>
      <dgm:spPr/>
      <dgm:t>
        <a:bodyPr/>
        <a:lstStyle/>
        <a:p>
          <a:r>
            <a:rPr lang="en-US"/>
            <a:t>Culture</a:t>
          </a:r>
        </a:p>
      </dgm:t>
    </dgm:pt>
    <dgm:pt modelId="{A1AE541F-CEB9-4BCA-9E7A-03BB965878BE}" type="parTrans" cxnId="{60CDA86F-84C0-43EC-BB10-9E119A2F6F82}">
      <dgm:prSet/>
      <dgm:spPr/>
      <dgm:t>
        <a:bodyPr/>
        <a:lstStyle/>
        <a:p>
          <a:endParaRPr lang="en-US"/>
        </a:p>
      </dgm:t>
    </dgm:pt>
    <dgm:pt modelId="{1DCF2C3F-4A8A-4D7B-B4CB-16BA85D87B45}" type="sibTrans" cxnId="{60CDA86F-84C0-43EC-BB10-9E119A2F6F82}">
      <dgm:prSet/>
      <dgm:spPr/>
      <dgm:t>
        <a:bodyPr/>
        <a:lstStyle/>
        <a:p>
          <a:endParaRPr lang="en-US"/>
        </a:p>
      </dgm:t>
    </dgm:pt>
    <dgm:pt modelId="{0E8788C0-880F-42F6-A00F-EEEE4100FBEB}">
      <dgm:prSet custT="1"/>
      <dgm:spPr/>
      <dgm:t>
        <a:bodyPr/>
        <a:lstStyle/>
        <a:p>
          <a:r>
            <a:rPr lang="en-US" sz="1600" dirty="0"/>
            <a:t>Culture affects aesthetics (idea of what looks good)</a:t>
          </a:r>
        </a:p>
      </dgm:t>
    </dgm:pt>
    <dgm:pt modelId="{B5ACAD3B-0BAA-4911-86EE-19C517C15BB9}" type="parTrans" cxnId="{613E0EB6-0249-4880-AD42-0ADD8AC2B856}">
      <dgm:prSet/>
      <dgm:spPr/>
      <dgm:t>
        <a:bodyPr/>
        <a:lstStyle/>
        <a:p>
          <a:endParaRPr lang="en-US"/>
        </a:p>
      </dgm:t>
    </dgm:pt>
    <dgm:pt modelId="{A9979959-FCD4-4A53-A9F8-89FACBF68D4F}" type="sibTrans" cxnId="{613E0EB6-0249-4880-AD42-0ADD8AC2B856}">
      <dgm:prSet/>
      <dgm:spPr/>
      <dgm:t>
        <a:bodyPr/>
        <a:lstStyle/>
        <a:p>
          <a:endParaRPr lang="en-US"/>
        </a:p>
      </dgm:t>
    </dgm:pt>
    <dgm:pt modelId="{B595A45D-8BAB-47EA-88F9-45CE125C9A76}">
      <dgm:prSet/>
      <dgm:spPr/>
      <dgm:t>
        <a:bodyPr/>
        <a:lstStyle/>
        <a:p>
          <a:r>
            <a:rPr lang="en-US"/>
            <a:t>Use</a:t>
          </a:r>
        </a:p>
      </dgm:t>
    </dgm:pt>
    <dgm:pt modelId="{697E0D7F-97D3-4168-9F56-58DDBD7D46C7}" type="parTrans" cxnId="{D34ED815-5336-45C0-A8BE-12BED2508F0F}">
      <dgm:prSet/>
      <dgm:spPr/>
      <dgm:t>
        <a:bodyPr/>
        <a:lstStyle/>
        <a:p>
          <a:endParaRPr lang="en-US"/>
        </a:p>
      </dgm:t>
    </dgm:pt>
    <dgm:pt modelId="{AB6AE190-C65A-4875-80B5-25A050BA06FC}" type="sibTrans" cxnId="{D34ED815-5336-45C0-A8BE-12BED2508F0F}">
      <dgm:prSet/>
      <dgm:spPr/>
      <dgm:t>
        <a:bodyPr/>
        <a:lstStyle/>
        <a:p>
          <a:endParaRPr lang="en-US"/>
        </a:p>
      </dgm:t>
    </dgm:pt>
    <dgm:pt modelId="{395DE0EF-9432-468B-AE47-7903370430CA}">
      <dgm:prSet custT="1"/>
      <dgm:spPr/>
      <dgm:t>
        <a:bodyPr/>
        <a:lstStyle/>
        <a:p>
          <a:r>
            <a:rPr lang="en-US" sz="1600" dirty="0"/>
            <a:t>Use tools and hands to create lines, details, texture, patterns</a:t>
          </a:r>
        </a:p>
      </dgm:t>
    </dgm:pt>
    <dgm:pt modelId="{941FED89-243F-49BB-B33C-E2D566F1F7F5}" type="parTrans" cxnId="{927FDC8B-BB28-472A-AD8A-44647C0C5F81}">
      <dgm:prSet/>
      <dgm:spPr/>
      <dgm:t>
        <a:bodyPr/>
        <a:lstStyle/>
        <a:p>
          <a:endParaRPr lang="en-US"/>
        </a:p>
      </dgm:t>
    </dgm:pt>
    <dgm:pt modelId="{ACB43D35-AC3F-45AD-B705-A5D6AEDDFEB2}" type="sibTrans" cxnId="{927FDC8B-BB28-472A-AD8A-44647C0C5F81}">
      <dgm:prSet/>
      <dgm:spPr/>
      <dgm:t>
        <a:bodyPr/>
        <a:lstStyle/>
        <a:p>
          <a:endParaRPr lang="en-US"/>
        </a:p>
      </dgm:t>
    </dgm:pt>
    <dgm:pt modelId="{C7C92207-772E-471D-97F3-6B1B27D692FA}">
      <dgm:prSet/>
      <dgm:spPr/>
      <dgm:t>
        <a:bodyPr/>
        <a:lstStyle/>
        <a:p>
          <a:r>
            <a:rPr lang="en-US"/>
            <a:t>Try</a:t>
          </a:r>
        </a:p>
      </dgm:t>
    </dgm:pt>
    <dgm:pt modelId="{EE14C212-9A4B-4108-925E-AC0ADAFAD520}" type="parTrans" cxnId="{92148A37-6CC3-4D15-A47D-9E6F2F16ABA9}">
      <dgm:prSet/>
      <dgm:spPr/>
      <dgm:t>
        <a:bodyPr/>
        <a:lstStyle/>
        <a:p>
          <a:endParaRPr lang="en-US"/>
        </a:p>
      </dgm:t>
    </dgm:pt>
    <dgm:pt modelId="{2B8EBC6E-7559-4CDA-AFEA-F5B4AF662F98}" type="sibTrans" cxnId="{92148A37-6CC3-4D15-A47D-9E6F2F16ABA9}">
      <dgm:prSet/>
      <dgm:spPr/>
      <dgm:t>
        <a:bodyPr/>
        <a:lstStyle/>
        <a:p>
          <a:endParaRPr lang="en-US"/>
        </a:p>
      </dgm:t>
    </dgm:pt>
    <dgm:pt modelId="{930EBD78-3D0C-490B-A7A1-E282626AC4C3}">
      <dgm:prSet custT="1"/>
      <dgm:spPr/>
      <dgm:t>
        <a:bodyPr/>
        <a:lstStyle/>
        <a:p>
          <a:r>
            <a:rPr lang="en-US" sz="1800" dirty="0"/>
            <a:t>Try different processes</a:t>
          </a:r>
        </a:p>
      </dgm:t>
    </dgm:pt>
    <dgm:pt modelId="{F88D3E36-BFE4-4B7D-8796-CAD5714D69EA}" type="parTrans" cxnId="{CABD7557-DD5E-4E16-B209-B0341AF90084}">
      <dgm:prSet/>
      <dgm:spPr/>
      <dgm:t>
        <a:bodyPr/>
        <a:lstStyle/>
        <a:p>
          <a:endParaRPr lang="en-US"/>
        </a:p>
      </dgm:t>
    </dgm:pt>
    <dgm:pt modelId="{FADAD1EC-D7EB-48D7-9BC1-DB234B2C0FEA}" type="sibTrans" cxnId="{CABD7557-DD5E-4E16-B209-B0341AF90084}">
      <dgm:prSet/>
      <dgm:spPr/>
      <dgm:t>
        <a:bodyPr/>
        <a:lstStyle/>
        <a:p>
          <a:endParaRPr lang="en-US"/>
        </a:p>
      </dgm:t>
    </dgm:pt>
    <dgm:pt modelId="{820A05BA-D0D1-4625-BC73-F96A8AC5C329}">
      <dgm:prSet custT="1"/>
      <dgm:spPr/>
      <dgm:t>
        <a:bodyPr/>
        <a:lstStyle/>
        <a:p>
          <a:r>
            <a:rPr lang="en-US" sz="1400" dirty="0"/>
            <a:t>Additive (adding dots, noses, wavy lines)</a:t>
          </a:r>
        </a:p>
      </dgm:t>
    </dgm:pt>
    <dgm:pt modelId="{508049F4-CA1C-44B6-BD05-5ABCCBE7087A}" type="parTrans" cxnId="{B9CAA178-4B0B-4C54-93CD-1C5876362EA0}">
      <dgm:prSet/>
      <dgm:spPr/>
      <dgm:t>
        <a:bodyPr/>
        <a:lstStyle/>
        <a:p>
          <a:endParaRPr lang="en-US"/>
        </a:p>
      </dgm:t>
    </dgm:pt>
    <dgm:pt modelId="{CF26CBC3-2324-40E8-94CB-66A1B6FB4CE0}" type="sibTrans" cxnId="{B9CAA178-4B0B-4C54-93CD-1C5876362EA0}">
      <dgm:prSet/>
      <dgm:spPr/>
      <dgm:t>
        <a:bodyPr/>
        <a:lstStyle/>
        <a:p>
          <a:endParaRPr lang="en-US"/>
        </a:p>
      </dgm:t>
    </dgm:pt>
    <dgm:pt modelId="{CA6BCFE9-5CE5-4895-AD80-4EC08A29389C}">
      <dgm:prSet custT="1"/>
      <dgm:spPr/>
      <dgm:t>
        <a:bodyPr/>
        <a:lstStyle/>
        <a:p>
          <a:r>
            <a:rPr lang="en-US" sz="1400" dirty="0"/>
            <a:t>Subtractive (removing clay to make scales, skin, lines)</a:t>
          </a:r>
        </a:p>
      </dgm:t>
    </dgm:pt>
    <dgm:pt modelId="{3EC1BAC6-93D7-4C7E-87CA-C077F4E99392}" type="parTrans" cxnId="{99716104-7878-41C4-989E-A960A79C90E8}">
      <dgm:prSet/>
      <dgm:spPr/>
      <dgm:t>
        <a:bodyPr/>
        <a:lstStyle/>
        <a:p>
          <a:endParaRPr lang="en-US"/>
        </a:p>
      </dgm:t>
    </dgm:pt>
    <dgm:pt modelId="{3144B4A5-A702-4C08-AE6F-868DAD62A56F}" type="sibTrans" cxnId="{99716104-7878-41C4-989E-A960A79C90E8}">
      <dgm:prSet/>
      <dgm:spPr/>
      <dgm:t>
        <a:bodyPr/>
        <a:lstStyle/>
        <a:p>
          <a:endParaRPr lang="en-US"/>
        </a:p>
      </dgm:t>
    </dgm:pt>
    <dgm:pt modelId="{4473E6C1-4495-4F0D-B90C-3715BD11790C}">
      <dgm:prSet/>
      <dgm:spPr/>
      <dgm:t>
        <a:bodyPr/>
        <a:lstStyle/>
        <a:p>
          <a:r>
            <a:rPr lang="en-US"/>
            <a:t>Express</a:t>
          </a:r>
        </a:p>
      </dgm:t>
    </dgm:pt>
    <dgm:pt modelId="{3FABD9B7-91A9-49D3-A508-2D5971D317F4}" type="parTrans" cxnId="{8406D173-03AB-4BAD-874B-95458200BA6F}">
      <dgm:prSet/>
      <dgm:spPr/>
      <dgm:t>
        <a:bodyPr/>
        <a:lstStyle/>
        <a:p>
          <a:endParaRPr lang="en-US"/>
        </a:p>
      </dgm:t>
    </dgm:pt>
    <dgm:pt modelId="{8A78C69B-6C39-4FBE-A9BD-453407532518}" type="sibTrans" cxnId="{8406D173-03AB-4BAD-874B-95458200BA6F}">
      <dgm:prSet/>
      <dgm:spPr/>
      <dgm:t>
        <a:bodyPr/>
        <a:lstStyle/>
        <a:p>
          <a:endParaRPr lang="en-US"/>
        </a:p>
      </dgm:t>
    </dgm:pt>
    <dgm:pt modelId="{F763DC9B-7057-4E35-93A9-226C0A741E0B}">
      <dgm:prSet custT="1"/>
      <dgm:spPr/>
      <dgm:t>
        <a:bodyPr/>
        <a:lstStyle/>
        <a:p>
          <a:pPr>
            <a:buFont typeface="Arial" panose="020B0604020202020204" pitchFamily="34" charset="0"/>
            <a:buChar char="•"/>
          </a:pPr>
          <a:r>
            <a:rPr lang="en-US" sz="1600" dirty="0"/>
            <a:t>Express feeling/ideas </a:t>
          </a:r>
        </a:p>
        <a:p>
          <a:pPr>
            <a:buFont typeface="Wingdings" panose="05000000000000000000" pitchFamily="2" charset="2"/>
            <a:buChar char="§"/>
          </a:pPr>
          <a:r>
            <a:rPr lang="en-US" sz="1400" dirty="0"/>
            <a:t>happy dragon</a:t>
          </a:r>
        </a:p>
        <a:p>
          <a:pPr>
            <a:buFont typeface="Wingdings" panose="05000000000000000000" pitchFamily="2" charset="2"/>
            <a:buChar char="§"/>
          </a:pPr>
          <a:r>
            <a:rPr lang="en-US" sz="1400" dirty="0"/>
            <a:t>protective/fierce dragon </a:t>
          </a:r>
        </a:p>
        <a:p>
          <a:pPr>
            <a:buFont typeface="Wingdings" panose="05000000000000000000" pitchFamily="2" charset="2"/>
            <a:buChar char="§"/>
          </a:pPr>
          <a:r>
            <a:rPr lang="en-US" sz="1400" dirty="0"/>
            <a:t>content/fat dragon</a:t>
          </a:r>
        </a:p>
        <a:p>
          <a:pPr>
            <a:buFont typeface="Wingdings" panose="05000000000000000000" pitchFamily="2" charset="2"/>
            <a:buChar char="§"/>
          </a:pPr>
          <a:r>
            <a:rPr lang="en-US" sz="1400" dirty="0"/>
            <a:t>calm/peaceful dragon</a:t>
          </a:r>
        </a:p>
      </dgm:t>
    </dgm:pt>
    <dgm:pt modelId="{48ED5DFC-C486-4D0B-B223-06FBEADC89E7}" type="parTrans" cxnId="{9557D978-C238-4B12-8499-89250EF56548}">
      <dgm:prSet/>
      <dgm:spPr/>
      <dgm:t>
        <a:bodyPr/>
        <a:lstStyle/>
        <a:p>
          <a:endParaRPr lang="en-US"/>
        </a:p>
      </dgm:t>
    </dgm:pt>
    <dgm:pt modelId="{FCD8F432-92FB-4143-961C-2AC940271169}" type="sibTrans" cxnId="{9557D978-C238-4B12-8499-89250EF56548}">
      <dgm:prSet/>
      <dgm:spPr/>
      <dgm:t>
        <a:bodyPr/>
        <a:lstStyle/>
        <a:p>
          <a:endParaRPr lang="en-US"/>
        </a:p>
      </dgm:t>
    </dgm:pt>
    <dgm:pt modelId="{BA9D188B-C424-4CCF-8436-37CB641418DC}" type="pres">
      <dgm:prSet presAssocID="{41808655-8A37-4A50-B598-D372F19A6E9D}" presName="Name0" presStyleCnt="0">
        <dgm:presLayoutVars>
          <dgm:dir/>
          <dgm:animLvl val="lvl"/>
          <dgm:resizeHandles val="exact"/>
        </dgm:presLayoutVars>
      </dgm:prSet>
      <dgm:spPr/>
    </dgm:pt>
    <dgm:pt modelId="{F500F0BE-D3C1-44A6-8168-7A315F246DBF}" type="pres">
      <dgm:prSet presAssocID="{A387DACB-F496-4E29-93B8-75E5BB2C1D11}" presName="composite" presStyleCnt="0"/>
      <dgm:spPr/>
    </dgm:pt>
    <dgm:pt modelId="{D41B62EB-5333-4686-BF04-C261493F50A5}" type="pres">
      <dgm:prSet presAssocID="{A387DACB-F496-4E29-93B8-75E5BB2C1D11}" presName="parTx" presStyleLbl="alignNode1" presStyleIdx="0" presStyleCnt="4">
        <dgm:presLayoutVars>
          <dgm:chMax val="0"/>
          <dgm:chPref val="0"/>
        </dgm:presLayoutVars>
      </dgm:prSet>
      <dgm:spPr/>
    </dgm:pt>
    <dgm:pt modelId="{9B17DBE5-2A8E-453F-AD95-B0A6E67B1623}" type="pres">
      <dgm:prSet presAssocID="{A387DACB-F496-4E29-93B8-75E5BB2C1D11}" presName="desTx" presStyleLbl="alignAccFollowNode1" presStyleIdx="0" presStyleCnt="4">
        <dgm:presLayoutVars/>
      </dgm:prSet>
      <dgm:spPr/>
    </dgm:pt>
    <dgm:pt modelId="{22C3FD50-766F-420F-A4F1-3AEE60ED61C2}" type="pres">
      <dgm:prSet presAssocID="{1DCF2C3F-4A8A-4D7B-B4CB-16BA85D87B45}" presName="space" presStyleCnt="0"/>
      <dgm:spPr/>
    </dgm:pt>
    <dgm:pt modelId="{159E145E-FA45-4D8C-AF8D-76EAF50A0488}" type="pres">
      <dgm:prSet presAssocID="{B595A45D-8BAB-47EA-88F9-45CE125C9A76}" presName="composite" presStyleCnt="0"/>
      <dgm:spPr/>
    </dgm:pt>
    <dgm:pt modelId="{8A66277B-F4D3-40DB-9A87-B98C1EC63F94}" type="pres">
      <dgm:prSet presAssocID="{B595A45D-8BAB-47EA-88F9-45CE125C9A76}" presName="parTx" presStyleLbl="alignNode1" presStyleIdx="1" presStyleCnt="4">
        <dgm:presLayoutVars>
          <dgm:chMax val="0"/>
          <dgm:chPref val="0"/>
        </dgm:presLayoutVars>
      </dgm:prSet>
      <dgm:spPr/>
    </dgm:pt>
    <dgm:pt modelId="{7D1F5EFB-07DB-4332-AB19-7050DB76A1D6}" type="pres">
      <dgm:prSet presAssocID="{B595A45D-8BAB-47EA-88F9-45CE125C9A76}" presName="desTx" presStyleLbl="alignAccFollowNode1" presStyleIdx="1" presStyleCnt="4">
        <dgm:presLayoutVars/>
      </dgm:prSet>
      <dgm:spPr/>
    </dgm:pt>
    <dgm:pt modelId="{A67B7FBE-242A-4670-9E79-6B34F833BA84}" type="pres">
      <dgm:prSet presAssocID="{AB6AE190-C65A-4875-80B5-25A050BA06FC}" presName="space" presStyleCnt="0"/>
      <dgm:spPr/>
    </dgm:pt>
    <dgm:pt modelId="{E1F62502-9757-4338-9197-DDD80905B1CB}" type="pres">
      <dgm:prSet presAssocID="{C7C92207-772E-471D-97F3-6B1B27D692FA}" presName="composite" presStyleCnt="0"/>
      <dgm:spPr/>
    </dgm:pt>
    <dgm:pt modelId="{9E8CDBE4-68AD-4286-879F-6E8EE9F93C3A}" type="pres">
      <dgm:prSet presAssocID="{C7C92207-772E-471D-97F3-6B1B27D692FA}" presName="parTx" presStyleLbl="alignNode1" presStyleIdx="2" presStyleCnt="4">
        <dgm:presLayoutVars>
          <dgm:chMax val="0"/>
          <dgm:chPref val="0"/>
        </dgm:presLayoutVars>
      </dgm:prSet>
      <dgm:spPr/>
    </dgm:pt>
    <dgm:pt modelId="{7FA9164E-6554-4924-BC12-224F6C66FE19}" type="pres">
      <dgm:prSet presAssocID="{C7C92207-772E-471D-97F3-6B1B27D692FA}" presName="desTx" presStyleLbl="alignAccFollowNode1" presStyleIdx="2" presStyleCnt="4">
        <dgm:presLayoutVars/>
      </dgm:prSet>
      <dgm:spPr/>
    </dgm:pt>
    <dgm:pt modelId="{53224D93-3065-413F-ACCD-4F6F65689A69}" type="pres">
      <dgm:prSet presAssocID="{2B8EBC6E-7559-4CDA-AFEA-F5B4AF662F98}" presName="space" presStyleCnt="0"/>
      <dgm:spPr/>
    </dgm:pt>
    <dgm:pt modelId="{0E7692F1-DFB0-4C23-9F7C-FB9592640A4D}" type="pres">
      <dgm:prSet presAssocID="{4473E6C1-4495-4F0D-B90C-3715BD11790C}" presName="composite" presStyleCnt="0"/>
      <dgm:spPr/>
    </dgm:pt>
    <dgm:pt modelId="{1891AE47-6FD4-4163-9EF4-1589D5B1F4EF}" type="pres">
      <dgm:prSet presAssocID="{4473E6C1-4495-4F0D-B90C-3715BD11790C}" presName="parTx" presStyleLbl="alignNode1" presStyleIdx="3" presStyleCnt="4">
        <dgm:presLayoutVars>
          <dgm:chMax val="0"/>
          <dgm:chPref val="0"/>
        </dgm:presLayoutVars>
      </dgm:prSet>
      <dgm:spPr/>
    </dgm:pt>
    <dgm:pt modelId="{2719D0B9-7664-4D8C-9978-EACFAE64847D}" type="pres">
      <dgm:prSet presAssocID="{4473E6C1-4495-4F0D-B90C-3715BD11790C}" presName="desTx" presStyleLbl="alignAccFollowNode1" presStyleIdx="3" presStyleCnt="4">
        <dgm:presLayoutVars/>
      </dgm:prSet>
      <dgm:spPr/>
    </dgm:pt>
  </dgm:ptLst>
  <dgm:cxnLst>
    <dgm:cxn modelId="{99716104-7878-41C4-989E-A960A79C90E8}" srcId="{930EBD78-3D0C-490B-A7A1-E282626AC4C3}" destId="{CA6BCFE9-5CE5-4895-AD80-4EC08A29389C}" srcOrd="1" destOrd="0" parTransId="{3EC1BAC6-93D7-4C7E-87CA-C077F4E99392}" sibTransId="{3144B4A5-A702-4C08-AE6F-868DAD62A56F}"/>
    <dgm:cxn modelId="{D34ED815-5336-45C0-A8BE-12BED2508F0F}" srcId="{41808655-8A37-4A50-B598-D372F19A6E9D}" destId="{B595A45D-8BAB-47EA-88F9-45CE125C9A76}" srcOrd="1" destOrd="0" parTransId="{697E0D7F-97D3-4168-9F56-58DDBD7D46C7}" sibTransId="{AB6AE190-C65A-4875-80B5-25A050BA06FC}"/>
    <dgm:cxn modelId="{379EBC26-0215-49E5-95C4-D442DAA92F9E}" type="presOf" srcId="{B595A45D-8BAB-47EA-88F9-45CE125C9A76}" destId="{8A66277B-F4D3-40DB-9A87-B98C1EC63F94}" srcOrd="0" destOrd="0" presId="urn:microsoft.com/office/officeart/2016/7/layout/HorizontalActionList"/>
    <dgm:cxn modelId="{6F256B2E-722E-4820-BAB4-1CB1989F2AD6}" type="presOf" srcId="{930EBD78-3D0C-490B-A7A1-E282626AC4C3}" destId="{7FA9164E-6554-4924-BC12-224F6C66FE19}" srcOrd="0" destOrd="0" presId="urn:microsoft.com/office/officeart/2016/7/layout/HorizontalActionList"/>
    <dgm:cxn modelId="{92148A37-6CC3-4D15-A47D-9E6F2F16ABA9}" srcId="{41808655-8A37-4A50-B598-D372F19A6E9D}" destId="{C7C92207-772E-471D-97F3-6B1B27D692FA}" srcOrd="2" destOrd="0" parTransId="{EE14C212-9A4B-4108-925E-AC0ADAFAD520}" sibTransId="{2B8EBC6E-7559-4CDA-AFEA-F5B4AF662F98}"/>
    <dgm:cxn modelId="{60CDA86F-84C0-43EC-BB10-9E119A2F6F82}" srcId="{41808655-8A37-4A50-B598-D372F19A6E9D}" destId="{A387DACB-F496-4E29-93B8-75E5BB2C1D11}" srcOrd="0" destOrd="0" parTransId="{A1AE541F-CEB9-4BCA-9E7A-03BB965878BE}" sibTransId="{1DCF2C3F-4A8A-4D7B-B4CB-16BA85D87B45}"/>
    <dgm:cxn modelId="{8406D173-03AB-4BAD-874B-95458200BA6F}" srcId="{41808655-8A37-4A50-B598-D372F19A6E9D}" destId="{4473E6C1-4495-4F0D-B90C-3715BD11790C}" srcOrd="3" destOrd="0" parTransId="{3FABD9B7-91A9-49D3-A508-2D5971D317F4}" sibTransId="{8A78C69B-6C39-4FBE-A9BD-453407532518}"/>
    <dgm:cxn modelId="{CABD7557-DD5E-4E16-B209-B0341AF90084}" srcId="{C7C92207-772E-471D-97F3-6B1B27D692FA}" destId="{930EBD78-3D0C-490B-A7A1-E282626AC4C3}" srcOrd="0" destOrd="0" parTransId="{F88D3E36-BFE4-4B7D-8796-CAD5714D69EA}" sibTransId="{FADAD1EC-D7EB-48D7-9BC1-DB234B2C0FEA}"/>
    <dgm:cxn modelId="{B9CAA178-4B0B-4C54-93CD-1C5876362EA0}" srcId="{930EBD78-3D0C-490B-A7A1-E282626AC4C3}" destId="{820A05BA-D0D1-4625-BC73-F96A8AC5C329}" srcOrd="0" destOrd="0" parTransId="{508049F4-CA1C-44B6-BD05-5ABCCBE7087A}" sibTransId="{CF26CBC3-2324-40E8-94CB-66A1B6FB4CE0}"/>
    <dgm:cxn modelId="{9557D978-C238-4B12-8499-89250EF56548}" srcId="{4473E6C1-4495-4F0D-B90C-3715BD11790C}" destId="{F763DC9B-7057-4E35-93A9-226C0A741E0B}" srcOrd="0" destOrd="0" parTransId="{48ED5DFC-C486-4D0B-B223-06FBEADC89E7}" sibTransId="{FCD8F432-92FB-4143-961C-2AC940271169}"/>
    <dgm:cxn modelId="{A8F7267E-2343-4A92-BC17-8E15E1702328}" type="presOf" srcId="{A387DACB-F496-4E29-93B8-75E5BB2C1D11}" destId="{D41B62EB-5333-4686-BF04-C261493F50A5}" srcOrd="0" destOrd="0" presId="urn:microsoft.com/office/officeart/2016/7/layout/HorizontalActionList"/>
    <dgm:cxn modelId="{927FDC8B-BB28-472A-AD8A-44647C0C5F81}" srcId="{B595A45D-8BAB-47EA-88F9-45CE125C9A76}" destId="{395DE0EF-9432-468B-AE47-7903370430CA}" srcOrd="0" destOrd="0" parTransId="{941FED89-243F-49BB-B33C-E2D566F1F7F5}" sibTransId="{ACB43D35-AC3F-45AD-B705-A5D6AEDDFEB2}"/>
    <dgm:cxn modelId="{AE56AC8F-E5E3-47BA-8B69-EF647DD01EC7}" type="presOf" srcId="{395DE0EF-9432-468B-AE47-7903370430CA}" destId="{7D1F5EFB-07DB-4332-AB19-7050DB76A1D6}" srcOrd="0" destOrd="0" presId="urn:microsoft.com/office/officeart/2016/7/layout/HorizontalActionList"/>
    <dgm:cxn modelId="{5842B58F-5FDE-4ED1-ABBF-F09DA78A2DF9}" type="presOf" srcId="{C7C92207-772E-471D-97F3-6B1B27D692FA}" destId="{9E8CDBE4-68AD-4286-879F-6E8EE9F93C3A}" srcOrd="0" destOrd="0" presId="urn:microsoft.com/office/officeart/2016/7/layout/HorizontalActionList"/>
    <dgm:cxn modelId="{E90F5294-9452-4FD1-AEB2-0A52CFDA6977}" type="presOf" srcId="{0E8788C0-880F-42F6-A00F-EEEE4100FBEB}" destId="{9B17DBE5-2A8E-453F-AD95-B0A6E67B1623}" srcOrd="0" destOrd="0" presId="urn:microsoft.com/office/officeart/2016/7/layout/HorizontalActionList"/>
    <dgm:cxn modelId="{ACC17DA7-72D1-4331-A229-47848D501407}" type="presOf" srcId="{41808655-8A37-4A50-B598-D372F19A6E9D}" destId="{BA9D188B-C424-4CCF-8436-37CB641418DC}" srcOrd="0" destOrd="0" presId="urn:microsoft.com/office/officeart/2016/7/layout/HorizontalActionList"/>
    <dgm:cxn modelId="{15B7B7AC-EE70-4128-87CF-6496ABF4ADDD}" type="presOf" srcId="{F763DC9B-7057-4E35-93A9-226C0A741E0B}" destId="{2719D0B9-7664-4D8C-9978-EACFAE64847D}" srcOrd="0" destOrd="0" presId="urn:microsoft.com/office/officeart/2016/7/layout/HorizontalActionList"/>
    <dgm:cxn modelId="{613E0EB6-0249-4880-AD42-0ADD8AC2B856}" srcId="{A387DACB-F496-4E29-93B8-75E5BB2C1D11}" destId="{0E8788C0-880F-42F6-A00F-EEEE4100FBEB}" srcOrd="0" destOrd="0" parTransId="{B5ACAD3B-0BAA-4911-86EE-19C517C15BB9}" sibTransId="{A9979959-FCD4-4A53-A9F8-89FACBF68D4F}"/>
    <dgm:cxn modelId="{78396DCA-7859-43ED-835B-35D5BAAA69A7}" type="presOf" srcId="{820A05BA-D0D1-4625-BC73-F96A8AC5C329}" destId="{7FA9164E-6554-4924-BC12-224F6C66FE19}" srcOrd="0" destOrd="1" presId="urn:microsoft.com/office/officeart/2016/7/layout/HorizontalActionList"/>
    <dgm:cxn modelId="{F5B864F1-FC22-4894-92B0-18C9219D6193}" type="presOf" srcId="{4473E6C1-4495-4F0D-B90C-3715BD11790C}" destId="{1891AE47-6FD4-4163-9EF4-1589D5B1F4EF}" srcOrd="0" destOrd="0" presId="urn:microsoft.com/office/officeart/2016/7/layout/HorizontalActionList"/>
    <dgm:cxn modelId="{037643F4-A850-403F-ABA7-AE1F3CD7941A}" type="presOf" srcId="{CA6BCFE9-5CE5-4895-AD80-4EC08A29389C}" destId="{7FA9164E-6554-4924-BC12-224F6C66FE19}" srcOrd="0" destOrd="2" presId="urn:microsoft.com/office/officeart/2016/7/layout/HorizontalActionList"/>
    <dgm:cxn modelId="{E2146BDA-5E73-4812-9652-BA10156EFBDD}" type="presParOf" srcId="{BA9D188B-C424-4CCF-8436-37CB641418DC}" destId="{F500F0BE-D3C1-44A6-8168-7A315F246DBF}" srcOrd="0" destOrd="0" presId="urn:microsoft.com/office/officeart/2016/7/layout/HorizontalActionList"/>
    <dgm:cxn modelId="{FC84E1BC-194D-4612-8763-5332E750E0DA}" type="presParOf" srcId="{F500F0BE-D3C1-44A6-8168-7A315F246DBF}" destId="{D41B62EB-5333-4686-BF04-C261493F50A5}" srcOrd="0" destOrd="0" presId="urn:microsoft.com/office/officeart/2016/7/layout/HorizontalActionList"/>
    <dgm:cxn modelId="{90F640B5-F8AB-4F88-B9BA-6115FE37049A}" type="presParOf" srcId="{F500F0BE-D3C1-44A6-8168-7A315F246DBF}" destId="{9B17DBE5-2A8E-453F-AD95-B0A6E67B1623}" srcOrd="1" destOrd="0" presId="urn:microsoft.com/office/officeart/2016/7/layout/HorizontalActionList"/>
    <dgm:cxn modelId="{E1FC9596-91B8-4458-9210-21EA66CF2614}" type="presParOf" srcId="{BA9D188B-C424-4CCF-8436-37CB641418DC}" destId="{22C3FD50-766F-420F-A4F1-3AEE60ED61C2}" srcOrd="1" destOrd="0" presId="urn:microsoft.com/office/officeart/2016/7/layout/HorizontalActionList"/>
    <dgm:cxn modelId="{43077318-8FDE-4096-92F1-62AFC5EA6F9C}" type="presParOf" srcId="{BA9D188B-C424-4CCF-8436-37CB641418DC}" destId="{159E145E-FA45-4D8C-AF8D-76EAF50A0488}" srcOrd="2" destOrd="0" presId="urn:microsoft.com/office/officeart/2016/7/layout/HorizontalActionList"/>
    <dgm:cxn modelId="{76F5C791-0DF0-4B13-9B19-6A038E741488}" type="presParOf" srcId="{159E145E-FA45-4D8C-AF8D-76EAF50A0488}" destId="{8A66277B-F4D3-40DB-9A87-B98C1EC63F94}" srcOrd="0" destOrd="0" presId="urn:microsoft.com/office/officeart/2016/7/layout/HorizontalActionList"/>
    <dgm:cxn modelId="{0F0B010D-A161-40EF-96DC-3AAAD3693CC9}" type="presParOf" srcId="{159E145E-FA45-4D8C-AF8D-76EAF50A0488}" destId="{7D1F5EFB-07DB-4332-AB19-7050DB76A1D6}" srcOrd="1" destOrd="0" presId="urn:microsoft.com/office/officeart/2016/7/layout/HorizontalActionList"/>
    <dgm:cxn modelId="{D817D110-500D-48F2-B252-78A50E6270CD}" type="presParOf" srcId="{BA9D188B-C424-4CCF-8436-37CB641418DC}" destId="{A67B7FBE-242A-4670-9E79-6B34F833BA84}" srcOrd="3" destOrd="0" presId="urn:microsoft.com/office/officeart/2016/7/layout/HorizontalActionList"/>
    <dgm:cxn modelId="{217B0A82-0093-47DB-9DE0-138967EAE3BF}" type="presParOf" srcId="{BA9D188B-C424-4CCF-8436-37CB641418DC}" destId="{E1F62502-9757-4338-9197-DDD80905B1CB}" srcOrd="4" destOrd="0" presId="urn:microsoft.com/office/officeart/2016/7/layout/HorizontalActionList"/>
    <dgm:cxn modelId="{1D735BC2-DA6B-4B8B-85F7-E60BE266FBAC}" type="presParOf" srcId="{E1F62502-9757-4338-9197-DDD80905B1CB}" destId="{9E8CDBE4-68AD-4286-879F-6E8EE9F93C3A}" srcOrd="0" destOrd="0" presId="urn:microsoft.com/office/officeart/2016/7/layout/HorizontalActionList"/>
    <dgm:cxn modelId="{EBB55C4B-1AFF-486B-A16C-CCFF64CD122A}" type="presParOf" srcId="{E1F62502-9757-4338-9197-DDD80905B1CB}" destId="{7FA9164E-6554-4924-BC12-224F6C66FE19}" srcOrd="1" destOrd="0" presId="urn:microsoft.com/office/officeart/2016/7/layout/HorizontalActionList"/>
    <dgm:cxn modelId="{BB925A99-E3B9-48FE-9D3E-D809A4A7AA19}" type="presParOf" srcId="{BA9D188B-C424-4CCF-8436-37CB641418DC}" destId="{53224D93-3065-413F-ACCD-4F6F65689A69}" srcOrd="5" destOrd="0" presId="urn:microsoft.com/office/officeart/2016/7/layout/HorizontalActionList"/>
    <dgm:cxn modelId="{A07E0A6A-BE73-43F8-81B9-1D904E63516E}" type="presParOf" srcId="{BA9D188B-C424-4CCF-8436-37CB641418DC}" destId="{0E7692F1-DFB0-4C23-9F7C-FB9592640A4D}" srcOrd="6" destOrd="0" presId="urn:microsoft.com/office/officeart/2016/7/layout/HorizontalActionList"/>
    <dgm:cxn modelId="{B51B0030-DCEA-4990-A998-15EC2329D2FE}" type="presParOf" srcId="{0E7692F1-DFB0-4C23-9F7C-FB9592640A4D}" destId="{1891AE47-6FD4-4163-9EF4-1589D5B1F4EF}" srcOrd="0" destOrd="0" presId="urn:microsoft.com/office/officeart/2016/7/layout/HorizontalActionList"/>
    <dgm:cxn modelId="{9ED4431E-B24C-4E60-885D-7D6F90C98096}" type="presParOf" srcId="{0E7692F1-DFB0-4C23-9F7C-FB9592640A4D}" destId="{2719D0B9-7664-4D8C-9978-EACFAE64847D}" srcOrd="1" destOrd="0" presId="urn:microsoft.com/office/officeart/2016/7/layout/Horizontal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C3F977-D78A-4230-9F4D-728B644F545A}"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05F8134D-0A4C-422D-AF0F-255C9312A3BA}">
      <dgm:prSet/>
      <dgm:spPr/>
      <dgm:t>
        <a:bodyPr/>
        <a:lstStyle/>
        <a:p>
          <a:r>
            <a:rPr lang="en-US" dirty="0"/>
            <a:t>Trace</a:t>
          </a:r>
        </a:p>
      </dgm:t>
    </dgm:pt>
    <dgm:pt modelId="{7F39CBFA-7134-4DD1-ACD3-AC5D3B18E29A}" type="parTrans" cxnId="{C7D0EB34-203D-4032-A756-7F89A9DF8818}">
      <dgm:prSet/>
      <dgm:spPr/>
      <dgm:t>
        <a:bodyPr/>
        <a:lstStyle/>
        <a:p>
          <a:endParaRPr lang="en-US"/>
        </a:p>
      </dgm:t>
    </dgm:pt>
    <dgm:pt modelId="{B33D3BC2-E4C4-45A9-9A39-B8EF074C8769}" type="sibTrans" cxnId="{C7D0EB34-203D-4032-A756-7F89A9DF8818}">
      <dgm:prSet/>
      <dgm:spPr/>
      <dgm:t>
        <a:bodyPr/>
        <a:lstStyle/>
        <a:p>
          <a:endParaRPr lang="en-US"/>
        </a:p>
      </dgm:t>
    </dgm:pt>
    <dgm:pt modelId="{18E7AAD7-4386-4659-B7BE-F5D887FA0E9A}">
      <dgm:prSet/>
      <dgm:spPr/>
      <dgm:t>
        <a:bodyPr/>
        <a:lstStyle/>
        <a:p>
          <a:r>
            <a:rPr lang="en-US"/>
            <a:t>Use plate template to trace a circle on your clay slab. </a:t>
          </a:r>
        </a:p>
      </dgm:t>
    </dgm:pt>
    <dgm:pt modelId="{DA16F258-F7DA-43AF-8670-78290DBBD314}" type="parTrans" cxnId="{935C94B4-4127-4C4A-B615-788913CBD851}">
      <dgm:prSet/>
      <dgm:spPr/>
      <dgm:t>
        <a:bodyPr/>
        <a:lstStyle/>
        <a:p>
          <a:endParaRPr lang="en-US"/>
        </a:p>
      </dgm:t>
    </dgm:pt>
    <dgm:pt modelId="{DF294255-3A18-458D-B500-19F587E59356}" type="sibTrans" cxnId="{935C94B4-4127-4C4A-B615-788913CBD851}">
      <dgm:prSet/>
      <dgm:spPr/>
      <dgm:t>
        <a:bodyPr/>
        <a:lstStyle/>
        <a:p>
          <a:endParaRPr lang="en-US"/>
        </a:p>
      </dgm:t>
    </dgm:pt>
    <dgm:pt modelId="{D08E0734-68E5-41C9-8B31-6217B05A34CF}">
      <dgm:prSet/>
      <dgm:spPr/>
      <dgm:t>
        <a:bodyPr/>
        <a:lstStyle/>
        <a:p>
          <a:r>
            <a:rPr lang="en-US"/>
            <a:t>Cut</a:t>
          </a:r>
        </a:p>
      </dgm:t>
    </dgm:pt>
    <dgm:pt modelId="{06E38C86-DBBE-4397-8D22-286691DC8009}" type="parTrans" cxnId="{61E91CA6-A606-4772-859E-269159A669E4}">
      <dgm:prSet/>
      <dgm:spPr/>
      <dgm:t>
        <a:bodyPr/>
        <a:lstStyle/>
        <a:p>
          <a:endParaRPr lang="en-US"/>
        </a:p>
      </dgm:t>
    </dgm:pt>
    <dgm:pt modelId="{31E62277-19D7-4ED6-88F5-49A058EA2CE4}" type="sibTrans" cxnId="{61E91CA6-A606-4772-859E-269159A669E4}">
      <dgm:prSet/>
      <dgm:spPr/>
      <dgm:t>
        <a:bodyPr/>
        <a:lstStyle/>
        <a:p>
          <a:endParaRPr lang="en-US"/>
        </a:p>
      </dgm:t>
    </dgm:pt>
    <dgm:pt modelId="{6F32683C-E850-4198-931B-B2E5B19BD3C3}">
      <dgm:prSet/>
      <dgm:spPr/>
      <dgm:t>
        <a:bodyPr/>
        <a:lstStyle/>
        <a:p>
          <a:r>
            <a:rPr lang="en-US"/>
            <a:t>Cut it out with your dull knife. Keep your scraps loose…do not crumple them into a ball!</a:t>
          </a:r>
        </a:p>
      </dgm:t>
    </dgm:pt>
    <dgm:pt modelId="{A7DAD7D8-8074-4758-8319-0AD63F47B643}" type="parTrans" cxnId="{9D8C5C77-F721-4576-BE50-20ECB7458B52}">
      <dgm:prSet/>
      <dgm:spPr/>
      <dgm:t>
        <a:bodyPr/>
        <a:lstStyle/>
        <a:p>
          <a:endParaRPr lang="en-US"/>
        </a:p>
      </dgm:t>
    </dgm:pt>
    <dgm:pt modelId="{F5900040-B2F9-43BA-9091-3B104EF2E616}" type="sibTrans" cxnId="{9D8C5C77-F721-4576-BE50-20ECB7458B52}">
      <dgm:prSet/>
      <dgm:spPr/>
      <dgm:t>
        <a:bodyPr/>
        <a:lstStyle/>
        <a:p>
          <a:endParaRPr lang="en-US"/>
        </a:p>
      </dgm:t>
    </dgm:pt>
    <dgm:pt modelId="{954D0901-5799-4C9A-991F-485F7493C43F}">
      <dgm:prSet/>
      <dgm:spPr/>
      <dgm:t>
        <a:bodyPr/>
        <a:lstStyle/>
        <a:p>
          <a:r>
            <a:rPr lang="en-US"/>
            <a:t>Place</a:t>
          </a:r>
        </a:p>
      </dgm:t>
    </dgm:pt>
    <dgm:pt modelId="{48EBCDDD-B7BD-46B6-9328-AEA10D049546}" type="parTrans" cxnId="{E7F94171-3C8B-4859-8B9C-00F212485E18}">
      <dgm:prSet/>
      <dgm:spPr/>
      <dgm:t>
        <a:bodyPr/>
        <a:lstStyle/>
        <a:p>
          <a:endParaRPr lang="en-US"/>
        </a:p>
      </dgm:t>
    </dgm:pt>
    <dgm:pt modelId="{F02C2AAF-A5B3-47B8-BE21-C785C0104C92}" type="sibTrans" cxnId="{E7F94171-3C8B-4859-8B9C-00F212485E18}">
      <dgm:prSet/>
      <dgm:spPr/>
      <dgm:t>
        <a:bodyPr/>
        <a:lstStyle/>
        <a:p>
          <a:endParaRPr lang="en-US"/>
        </a:p>
      </dgm:t>
    </dgm:pt>
    <dgm:pt modelId="{B8ADB1FF-9DFD-4413-B3ED-53FB1CBB4096}">
      <dgm:prSet/>
      <dgm:spPr/>
      <dgm:t>
        <a:bodyPr/>
        <a:lstStyle/>
        <a:p>
          <a:r>
            <a:rPr lang="en-US"/>
            <a:t>Place 3 loosely scrunched paper towels in the center of the clay circle.</a:t>
          </a:r>
        </a:p>
      </dgm:t>
    </dgm:pt>
    <dgm:pt modelId="{897721E0-F86F-4082-B726-40BCE4B0BD29}" type="parTrans" cxnId="{2FEBC767-16C6-42DD-9998-08EA70F2611E}">
      <dgm:prSet/>
      <dgm:spPr/>
      <dgm:t>
        <a:bodyPr/>
        <a:lstStyle/>
        <a:p>
          <a:endParaRPr lang="en-US"/>
        </a:p>
      </dgm:t>
    </dgm:pt>
    <dgm:pt modelId="{CDE79F27-681E-4056-B394-83A94D8CDEA3}" type="sibTrans" cxnId="{2FEBC767-16C6-42DD-9998-08EA70F2611E}">
      <dgm:prSet/>
      <dgm:spPr/>
      <dgm:t>
        <a:bodyPr/>
        <a:lstStyle/>
        <a:p>
          <a:endParaRPr lang="en-US"/>
        </a:p>
      </dgm:t>
    </dgm:pt>
    <dgm:pt modelId="{92521EEC-8D0F-470D-96E6-4B4DE69445FE}">
      <dgm:prSet/>
      <dgm:spPr/>
      <dgm:t>
        <a:bodyPr/>
        <a:lstStyle/>
        <a:p>
          <a:r>
            <a:rPr lang="en-US"/>
            <a:t>Fold</a:t>
          </a:r>
        </a:p>
      </dgm:t>
    </dgm:pt>
    <dgm:pt modelId="{1E25C354-0165-4A70-80DF-99D724047C36}" type="parTrans" cxnId="{A9037E54-BB53-4159-B33E-142BE1DD42CB}">
      <dgm:prSet/>
      <dgm:spPr/>
      <dgm:t>
        <a:bodyPr/>
        <a:lstStyle/>
        <a:p>
          <a:endParaRPr lang="en-US"/>
        </a:p>
      </dgm:t>
    </dgm:pt>
    <dgm:pt modelId="{50ED879F-D260-46C5-85D7-F996DD614F72}" type="sibTrans" cxnId="{A9037E54-BB53-4159-B33E-142BE1DD42CB}">
      <dgm:prSet/>
      <dgm:spPr/>
      <dgm:t>
        <a:bodyPr/>
        <a:lstStyle/>
        <a:p>
          <a:endParaRPr lang="en-US"/>
        </a:p>
      </dgm:t>
    </dgm:pt>
    <dgm:pt modelId="{4AB609FE-4322-4A2C-B0E7-7DF357FB2DAC}">
      <dgm:prSet/>
      <dgm:spPr/>
      <dgm:t>
        <a:bodyPr/>
        <a:lstStyle/>
        <a:p>
          <a:r>
            <a:rPr lang="en-US"/>
            <a:t>Gently fold your circle in half like a taco</a:t>
          </a:r>
        </a:p>
      </dgm:t>
    </dgm:pt>
    <dgm:pt modelId="{03C22825-6535-42CA-A762-B8B4D6D23AB6}" type="parTrans" cxnId="{C13D3097-C1E9-4FDB-A474-5B7CB031123C}">
      <dgm:prSet/>
      <dgm:spPr/>
      <dgm:t>
        <a:bodyPr/>
        <a:lstStyle/>
        <a:p>
          <a:endParaRPr lang="en-US"/>
        </a:p>
      </dgm:t>
    </dgm:pt>
    <dgm:pt modelId="{008426A9-FE66-41D5-8BDC-10AB96393F83}" type="sibTrans" cxnId="{C13D3097-C1E9-4FDB-A474-5B7CB031123C}">
      <dgm:prSet/>
      <dgm:spPr/>
      <dgm:t>
        <a:bodyPr/>
        <a:lstStyle/>
        <a:p>
          <a:endParaRPr lang="en-US"/>
        </a:p>
      </dgm:t>
    </dgm:pt>
    <dgm:pt modelId="{E77256A2-167D-4070-BD59-339286EF71B8}">
      <dgm:prSet/>
      <dgm:spPr/>
      <dgm:t>
        <a:bodyPr/>
        <a:lstStyle/>
        <a:p>
          <a:r>
            <a:rPr lang="en-US"/>
            <a:t>Pinch</a:t>
          </a:r>
        </a:p>
      </dgm:t>
    </dgm:pt>
    <dgm:pt modelId="{27208FED-D5D6-4A49-913F-8E82B560465F}" type="parTrans" cxnId="{F5D97A4C-5E8D-4C56-A769-138E474C86A6}">
      <dgm:prSet/>
      <dgm:spPr/>
      <dgm:t>
        <a:bodyPr/>
        <a:lstStyle/>
        <a:p>
          <a:endParaRPr lang="en-US"/>
        </a:p>
      </dgm:t>
    </dgm:pt>
    <dgm:pt modelId="{C41240F7-E661-4D18-847A-7E13A6192F3A}" type="sibTrans" cxnId="{F5D97A4C-5E8D-4C56-A769-138E474C86A6}">
      <dgm:prSet/>
      <dgm:spPr/>
      <dgm:t>
        <a:bodyPr/>
        <a:lstStyle/>
        <a:p>
          <a:endParaRPr lang="en-US"/>
        </a:p>
      </dgm:t>
    </dgm:pt>
    <dgm:pt modelId="{79D0E944-9734-44A6-83DD-314DEC5A5A1D}">
      <dgm:prSet/>
      <dgm:spPr/>
      <dgm:t>
        <a:bodyPr/>
        <a:lstStyle/>
        <a:p>
          <a:r>
            <a:rPr lang="en-US"/>
            <a:t>Pinch the taco around the edges to seal the taco…now it is a wonton!</a:t>
          </a:r>
        </a:p>
      </dgm:t>
    </dgm:pt>
    <dgm:pt modelId="{95C6C1F8-3246-4872-B17E-92193E63C12C}" type="parTrans" cxnId="{68F85A43-81DC-4B03-8D7C-1489446F3D34}">
      <dgm:prSet/>
      <dgm:spPr/>
      <dgm:t>
        <a:bodyPr/>
        <a:lstStyle/>
        <a:p>
          <a:endParaRPr lang="en-US"/>
        </a:p>
      </dgm:t>
    </dgm:pt>
    <dgm:pt modelId="{0E2EFE38-AEC5-4282-A551-A65A2B17DBD7}" type="sibTrans" cxnId="{68F85A43-81DC-4B03-8D7C-1489446F3D34}">
      <dgm:prSet/>
      <dgm:spPr/>
      <dgm:t>
        <a:bodyPr/>
        <a:lstStyle/>
        <a:p>
          <a:endParaRPr lang="en-US"/>
        </a:p>
      </dgm:t>
    </dgm:pt>
    <dgm:pt modelId="{50142AF9-9E53-4706-8F59-DC8EC0115D1B}" type="pres">
      <dgm:prSet presAssocID="{5AC3F977-D78A-4230-9F4D-728B644F545A}" presName="linear" presStyleCnt="0">
        <dgm:presLayoutVars>
          <dgm:animLvl val="lvl"/>
          <dgm:resizeHandles val="exact"/>
        </dgm:presLayoutVars>
      </dgm:prSet>
      <dgm:spPr/>
    </dgm:pt>
    <dgm:pt modelId="{1BDA8908-79AF-42EF-8C6F-C6796DE39E07}" type="pres">
      <dgm:prSet presAssocID="{05F8134D-0A4C-422D-AF0F-255C9312A3BA}" presName="parentText" presStyleLbl="node1" presStyleIdx="0" presStyleCnt="5">
        <dgm:presLayoutVars>
          <dgm:chMax val="0"/>
          <dgm:bulletEnabled val="1"/>
        </dgm:presLayoutVars>
      </dgm:prSet>
      <dgm:spPr/>
    </dgm:pt>
    <dgm:pt modelId="{A696A01C-0325-47B4-A2C5-5333A10C0423}" type="pres">
      <dgm:prSet presAssocID="{05F8134D-0A4C-422D-AF0F-255C9312A3BA}" presName="childText" presStyleLbl="revTx" presStyleIdx="0" presStyleCnt="5">
        <dgm:presLayoutVars>
          <dgm:bulletEnabled val="1"/>
        </dgm:presLayoutVars>
      </dgm:prSet>
      <dgm:spPr/>
    </dgm:pt>
    <dgm:pt modelId="{852BBAB1-C039-4A51-BD5F-E2B8C93BF2FB}" type="pres">
      <dgm:prSet presAssocID="{D08E0734-68E5-41C9-8B31-6217B05A34CF}" presName="parentText" presStyleLbl="node1" presStyleIdx="1" presStyleCnt="5">
        <dgm:presLayoutVars>
          <dgm:chMax val="0"/>
          <dgm:bulletEnabled val="1"/>
        </dgm:presLayoutVars>
      </dgm:prSet>
      <dgm:spPr/>
    </dgm:pt>
    <dgm:pt modelId="{B73B1D8C-6449-40A8-BC67-C17229B25171}" type="pres">
      <dgm:prSet presAssocID="{D08E0734-68E5-41C9-8B31-6217B05A34CF}" presName="childText" presStyleLbl="revTx" presStyleIdx="1" presStyleCnt="5">
        <dgm:presLayoutVars>
          <dgm:bulletEnabled val="1"/>
        </dgm:presLayoutVars>
      </dgm:prSet>
      <dgm:spPr/>
    </dgm:pt>
    <dgm:pt modelId="{A72D7C6B-1AED-4687-82B5-D064AEB3AD60}" type="pres">
      <dgm:prSet presAssocID="{954D0901-5799-4C9A-991F-485F7493C43F}" presName="parentText" presStyleLbl="node1" presStyleIdx="2" presStyleCnt="5">
        <dgm:presLayoutVars>
          <dgm:chMax val="0"/>
          <dgm:bulletEnabled val="1"/>
        </dgm:presLayoutVars>
      </dgm:prSet>
      <dgm:spPr/>
    </dgm:pt>
    <dgm:pt modelId="{978F3881-5658-4099-BB80-1B4C4871C1D7}" type="pres">
      <dgm:prSet presAssocID="{954D0901-5799-4C9A-991F-485F7493C43F}" presName="childText" presStyleLbl="revTx" presStyleIdx="2" presStyleCnt="5">
        <dgm:presLayoutVars>
          <dgm:bulletEnabled val="1"/>
        </dgm:presLayoutVars>
      </dgm:prSet>
      <dgm:spPr/>
    </dgm:pt>
    <dgm:pt modelId="{2C015DD7-AEAB-41F2-A7A9-58B4BAED828D}" type="pres">
      <dgm:prSet presAssocID="{92521EEC-8D0F-470D-96E6-4B4DE69445FE}" presName="parentText" presStyleLbl="node1" presStyleIdx="3" presStyleCnt="5">
        <dgm:presLayoutVars>
          <dgm:chMax val="0"/>
          <dgm:bulletEnabled val="1"/>
        </dgm:presLayoutVars>
      </dgm:prSet>
      <dgm:spPr/>
    </dgm:pt>
    <dgm:pt modelId="{FB8C6770-45DA-40D8-B490-81D4FB8C9D6A}" type="pres">
      <dgm:prSet presAssocID="{92521EEC-8D0F-470D-96E6-4B4DE69445FE}" presName="childText" presStyleLbl="revTx" presStyleIdx="3" presStyleCnt="5">
        <dgm:presLayoutVars>
          <dgm:bulletEnabled val="1"/>
        </dgm:presLayoutVars>
      </dgm:prSet>
      <dgm:spPr/>
    </dgm:pt>
    <dgm:pt modelId="{8527CFCE-41D9-4E25-9126-7DD5579B525F}" type="pres">
      <dgm:prSet presAssocID="{E77256A2-167D-4070-BD59-339286EF71B8}" presName="parentText" presStyleLbl="node1" presStyleIdx="4" presStyleCnt="5">
        <dgm:presLayoutVars>
          <dgm:chMax val="0"/>
          <dgm:bulletEnabled val="1"/>
        </dgm:presLayoutVars>
      </dgm:prSet>
      <dgm:spPr/>
    </dgm:pt>
    <dgm:pt modelId="{91528248-A2CD-45C8-ACD8-B33563BA6266}" type="pres">
      <dgm:prSet presAssocID="{E77256A2-167D-4070-BD59-339286EF71B8}" presName="childText" presStyleLbl="revTx" presStyleIdx="4" presStyleCnt="5">
        <dgm:presLayoutVars>
          <dgm:bulletEnabled val="1"/>
        </dgm:presLayoutVars>
      </dgm:prSet>
      <dgm:spPr/>
    </dgm:pt>
  </dgm:ptLst>
  <dgm:cxnLst>
    <dgm:cxn modelId="{8678AB03-019F-49D2-B7A7-554160994963}" type="presOf" srcId="{92521EEC-8D0F-470D-96E6-4B4DE69445FE}" destId="{2C015DD7-AEAB-41F2-A7A9-58B4BAED828D}" srcOrd="0" destOrd="0" presId="urn:microsoft.com/office/officeart/2005/8/layout/vList2"/>
    <dgm:cxn modelId="{0DD5AD11-EBAC-40AE-B4F6-13ABFFF51330}" type="presOf" srcId="{954D0901-5799-4C9A-991F-485F7493C43F}" destId="{A72D7C6B-1AED-4687-82B5-D064AEB3AD60}" srcOrd="0" destOrd="0" presId="urn:microsoft.com/office/officeart/2005/8/layout/vList2"/>
    <dgm:cxn modelId="{FCBF5C2E-404C-4AF3-951C-11A2D04B2AC6}" type="presOf" srcId="{E77256A2-167D-4070-BD59-339286EF71B8}" destId="{8527CFCE-41D9-4E25-9126-7DD5579B525F}" srcOrd="0" destOrd="0" presId="urn:microsoft.com/office/officeart/2005/8/layout/vList2"/>
    <dgm:cxn modelId="{C7D0EB34-203D-4032-A756-7F89A9DF8818}" srcId="{5AC3F977-D78A-4230-9F4D-728B644F545A}" destId="{05F8134D-0A4C-422D-AF0F-255C9312A3BA}" srcOrd="0" destOrd="0" parTransId="{7F39CBFA-7134-4DD1-ACD3-AC5D3B18E29A}" sibTransId="{B33D3BC2-E4C4-45A9-9A39-B8EF074C8769}"/>
    <dgm:cxn modelId="{BD562D5F-4686-4A28-82C1-6978ED142C4B}" type="presOf" srcId="{6F32683C-E850-4198-931B-B2E5B19BD3C3}" destId="{B73B1D8C-6449-40A8-BC67-C17229B25171}" srcOrd="0" destOrd="0" presId="urn:microsoft.com/office/officeart/2005/8/layout/vList2"/>
    <dgm:cxn modelId="{30986461-6398-4BB4-9815-FA92D40B3D95}" type="presOf" srcId="{79D0E944-9734-44A6-83DD-314DEC5A5A1D}" destId="{91528248-A2CD-45C8-ACD8-B33563BA6266}" srcOrd="0" destOrd="0" presId="urn:microsoft.com/office/officeart/2005/8/layout/vList2"/>
    <dgm:cxn modelId="{68F85A43-81DC-4B03-8D7C-1489446F3D34}" srcId="{E77256A2-167D-4070-BD59-339286EF71B8}" destId="{79D0E944-9734-44A6-83DD-314DEC5A5A1D}" srcOrd="0" destOrd="0" parTransId="{95C6C1F8-3246-4872-B17E-92193E63C12C}" sibTransId="{0E2EFE38-AEC5-4282-A551-A65A2B17DBD7}"/>
    <dgm:cxn modelId="{2FEBC767-16C6-42DD-9998-08EA70F2611E}" srcId="{954D0901-5799-4C9A-991F-485F7493C43F}" destId="{B8ADB1FF-9DFD-4413-B3ED-53FB1CBB4096}" srcOrd="0" destOrd="0" parTransId="{897721E0-F86F-4082-B726-40BCE4B0BD29}" sibTransId="{CDE79F27-681E-4056-B394-83A94D8CDEA3}"/>
    <dgm:cxn modelId="{27CED448-2B7D-4017-A40B-D9EF1C0D876A}" type="presOf" srcId="{B8ADB1FF-9DFD-4413-B3ED-53FB1CBB4096}" destId="{978F3881-5658-4099-BB80-1B4C4871C1D7}" srcOrd="0" destOrd="0" presId="urn:microsoft.com/office/officeart/2005/8/layout/vList2"/>
    <dgm:cxn modelId="{F5D97A4C-5E8D-4C56-A769-138E474C86A6}" srcId="{5AC3F977-D78A-4230-9F4D-728B644F545A}" destId="{E77256A2-167D-4070-BD59-339286EF71B8}" srcOrd="4" destOrd="0" parTransId="{27208FED-D5D6-4A49-913F-8E82B560465F}" sibTransId="{C41240F7-E661-4D18-847A-7E13A6192F3A}"/>
    <dgm:cxn modelId="{9417164F-2E96-40AC-9116-78FC93D6EF43}" type="presOf" srcId="{D08E0734-68E5-41C9-8B31-6217B05A34CF}" destId="{852BBAB1-C039-4A51-BD5F-E2B8C93BF2FB}" srcOrd="0" destOrd="0" presId="urn:microsoft.com/office/officeart/2005/8/layout/vList2"/>
    <dgm:cxn modelId="{E7F94171-3C8B-4859-8B9C-00F212485E18}" srcId="{5AC3F977-D78A-4230-9F4D-728B644F545A}" destId="{954D0901-5799-4C9A-991F-485F7493C43F}" srcOrd="2" destOrd="0" parTransId="{48EBCDDD-B7BD-46B6-9328-AEA10D049546}" sibTransId="{F02C2AAF-A5B3-47B8-BE21-C785C0104C92}"/>
    <dgm:cxn modelId="{A9037E54-BB53-4159-B33E-142BE1DD42CB}" srcId="{5AC3F977-D78A-4230-9F4D-728B644F545A}" destId="{92521EEC-8D0F-470D-96E6-4B4DE69445FE}" srcOrd="3" destOrd="0" parTransId="{1E25C354-0165-4A70-80DF-99D724047C36}" sibTransId="{50ED879F-D260-46C5-85D7-F996DD614F72}"/>
    <dgm:cxn modelId="{47A01C77-D644-44AB-B3A8-57702C25CC3E}" type="presOf" srcId="{18E7AAD7-4386-4659-B7BE-F5D887FA0E9A}" destId="{A696A01C-0325-47B4-A2C5-5333A10C0423}" srcOrd="0" destOrd="0" presId="urn:microsoft.com/office/officeart/2005/8/layout/vList2"/>
    <dgm:cxn modelId="{9D8C5C77-F721-4576-BE50-20ECB7458B52}" srcId="{D08E0734-68E5-41C9-8B31-6217B05A34CF}" destId="{6F32683C-E850-4198-931B-B2E5B19BD3C3}" srcOrd="0" destOrd="0" parTransId="{A7DAD7D8-8074-4758-8319-0AD63F47B643}" sibTransId="{F5900040-B2F9-43BA-9091-3B104EF2E616}"/>
    <dgm:cxn modelId="{AE7A7D58-B7C3-4D93-A524-4796B5E449C1}" type="presOf" srcId="{5AC3F977-D78A-4230-9F4D-728B644F545A}" destId="{50142AF9-9E53-4706-8F59-DC8EC0115D1B}" srcOrd="0" destOrd="0" presId="urn:microsoft.com/office/officeart/2005/8/layout/vList2"/>
    <dgm:cxn modelId="{C13D3097-C1E9-4FDB-A474-5B7CB031123C}" srcId="{92521EEC-8D0F-470D-96E6-4B4DE69445FE}" destId="{4AB609FE-4322-4A2C-B0E7-7DF357FB2DAC}" srcOrd="0" destOrd="0" parTransId="{03C22825-6535-42CA-A762-B8B4D6D23AB6}" sibTransId="{008426A9-FE66-41D5-8BDC-10AB96393F83}"/>
    <dgm:cxn modelId="{61E91CA6-A606-4772-859E-269159A669E4}" srcId="{5AC3F977-D78A-4230-9F4D-728B644F545A}" destId="{D08E0734-68E5-41C9-8B31-6217B05A34CF}" srcOrd="1" destOrd="0" parTransId="{06E38C86-DBBE-4397-8D22-286691DC8009}" sibTransId="{31E62277-19D7-4ED6-88F5-49A058EA2CE4}"/>
    <dgm:cxn modelId="{935C94B4-4127-4C4A-B615-788913CBD851}" srcId="{05F8134D-0A4C-422D-AF0F-255C9312A3BA}" destId="{18E7AAD7-4386-4659-B7BE-F5D887FA0E9A}" srcOrd="0" destOrd="0" parTransId="{DA16F258-F7DA-43AF-8670-78290DBBD314}" sibTransId="{DF294255-3A18-458D-B500-19F587E59356}"/>
    <dgm:cxn modelId="{2CE1F4C9-86BE-431A-980C-6F1691CB82D1}" type="presOf" srcId="{4AB609FE-4322-4A2C-B0E7-7DF357FB2DAC}" destId="{FB8C6770-45DA-40D8-B490-81D4FB8C9D6A}" srcOrd="0" destOrd="0" presId="urn:microsoft.com/office/officeart/2005/8/layout/vList2"/>
    <dgm:cxn modelId="{6A980CD5-F8FF-40FC-847C-46EC61ED15F3}" type="presOf" srcId="{05F8134D-0A4C-422D-AF0F-255C9312A3BA}" destId="{1BDA8908-79AF-42EF-8C6F-C6796DE39E07}" srcOrd="0" destOrd="0" presId="urn:microsoft.com/office/officeart/2005/8/layout/vList2"/>
    <dgm:cxn modelId="{589C5BE9-75C5-49C6-A74A-3E420E27444A}" type="presParOf" srcId="{50142AF9-9E53-4706-8F59-DC8EC0115D1B}" destId="{1BDA8908-79AF-42EF-8C6F-C6796DE39E07}" srcOrd="0" destOrd="0" presId="urn:microsoft.com/office/officeart/2005/8/layout/vList2"/>
    <dgm:cxn modelId="{9B2EDD9E-2F46-49C9-9148-82AE20BEBB01}" type="presParOf" srcId="{50142AF9-9E53-4706-8F59-DC8EC0115D1B}" destId="{A696A01C-0325-47B4-A2C5-5333A10C0423}" srcOrd="1" destOrd="0" presId="urn:microsoft.com/office/officeart/2005/8/layout/vList2"/>
    <dgm:cxn modelId="{9637D5D4-7DEB-4DF5-886E-1E2343DA6DA1}" type="presParOf" srcId="{50142AF9-9E53-4706-8F59-DC8EC0115D1B}" destId="{852BBAB1-C039-4A51-BD5F-E2B8C93BF2FB}" srcOrd="2" destOrd="0" presId="urn:microsoft.com/office/officeart/2005/8/layout/vList2"/>
    <dgm:cxn modelId="{15013BDC-2017-48E3-86C4-0121BCAE5424}" type="presParOf" srcId="{50142AF9-9E53-4706-8F59-DC8EC0115D1B}" destId="{B73B1D8C-6449-40A8-BC67-C17229B25171}" srcOrd="3" destOrd="0" presId="urn:microsoft.com/office/officeart/2005/8/layout/vList2"/>
    <dgm:cxn modelId="{DD716BC9-EB61-4807-BDFC-37847607CB4A}" type="presParOf" srcId="{50142AF9-9E53-4706-8F59-DC8EC0115D1B}" destId="{A72D7C6B-1AED-4687-82B5-D064AEB3AD60}" srcOrd="4" destOrd="0" presId="urn:microsoft.com/office/officeart/2005/8/layout/vList2"/>
    <dgm:cxn modelId="{5FA0B76D-69F7-48A3-9495-1B8BA70A8F6E}" type="presParOf" srcId="{50142AF9-9E53-4706-8F59-DC8EC0115D1B}" destId="{978F3881-5658-4099-BB80-1B4C4871C1D7}" srcOrd="5" destOrd="0" presId="urn:microsoft.com/office/officeart/2005/8/layout/vList2"/>
    <dgm:cxn modelId="{C8141241-A743-4828-BD3E-D4B11D85A9CA}" type="presParOf" srcId="{50142AF9-9E53-4706-8F59-DC8EC0115D1B}" destId="{2C015DD7-AEAB-41F2-A7A9-58B4BAED828D}" srcOrd="6" destOrd="0" presId="urn:microsoft.com/office/officeart/2005/8/layout/vList2"/>
    <dgm:cxn modelId="{503AD291-AD42-4A37-BF69-DB44A155B38D}" type="presParOf" srcId="{50142AF9-9E53-4706-8F59-DC8EC0115D1B}" destId="{FB8C6770-45DA-40D8-B490-81D4FB8C9D6A}" srcOrd="7" destOrd="0" presId="urn:microsoft.com/office/officeart/2005/8/layout/vList2"/>
    <dgm:cxn modelId="{AAED79D0-C584-4E22-AC2B-D14769BD1978}" type="presParOf" srcId="{50142AF9-9E53-4706-8F59-DC8EC0115D1B}" destId="{8527CFCE-41D9-4E25-9126-7DD5579B525F}" srcOrd="8" destOrd="0" presId="urn:microsoft.com/office/officeart/2005/8/layout/vList2"/>
    <dgm:cxn modelId="{B7E5668D-5B8C-45D5-A964-258C786F4C37}" type="presParOf" srcId="{50142AF9-9E53-4706-8F59-DC8EC0115D1B}" destId="{91528248-A2CD-45C8-ACD8-B33563BA6266}" srcOrd="9"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CE1D5D-C0C2-4ED6-A47E-2DF11219385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8DA0537-3035-4FCC-81AF-C8B72222D01B}">
      <dgm:prSet/>
      <dgm:spPr/>
      <dgm:t>
        <a:bodyPr/>
        <a:lstStyle/>
        <a:p>
          <a:r>
            <a:rPr lang="en-US"/>
            <a:t>Squeeze</a:t>
          </a:r>
        </a:p>
      </dgm:t>
    </dgm:pt>
    <dgm:pt modelId="{8FF05171-325D-4ADF-80E7-A3FEACBE6458}" type="parTrans" cxnId="{73732649-6E4F-4E51-8068-4389B9EBDB4A}">
      <dgm:prSet/>
      <dgm:spPr/>
      <dgm:t>
        <a:bodyPr/>
        <a:lstStyle/>
        <a:p>
          <a:endParaRPr lang="en-US"/>
        </a:p>
      </dgm:t>
    </dgm:pt>
    <dgm:pt modelId="{44372B0E-BC35-4E43-A659-A8F2D9FAF2EC}" type="sibTrans" cxnId="{73732649-6E4F-4E51-8068-4389B9EBDB4A}">
      <dgm:prSet/>
      <dgm:spPr/>
      <dgm:t>
        <a:bodyPr/>
        <a:lstStyle/>
        <a:p>
          <a:endParaRPr lang="en-US"/>
        </a:p>
      </dgm:t>
    </dgm:pt>
    <dgm:pt modelId="{699B6872-BE96-4711-A5F4-F207BA616DBB}">
      <dgm:prSet/>
      <dgm:spPr/>
      <dgm:t>
        <a:bodyPr/>
        <a:lstStyle/>
        <a:p>
          <a:r>
            <a:rPr lang="en-US"/>
            <a:t>Squeeze gently the ends to pull a head and a tail from the clay.  Focus on the head first giving your dragon a snout, eyes and ears, horns etc…</a:t>
          </a:r>
        </a:p>
      </dgm:t>
    </dgm:pt>
    <dgm:pt modelId="{10DCCB0A-27DA-4458-8F08-1B063870886D}" type="parTrans" cxnId="{81FC10C1-1666-4553-9A9B-BDB6BF07FEB4}">
      <dgm:prSet/>
      <dgm:spPr/>
      <dgm:t>
        <a:bodyPr/>
        <a:lstStyle/>
        <a:p>
          <a:endParaRPr lang="en-US"/>
        </a:p>
      </dgm:t>
    </dgm:pt>
    <dgm:pt modelId="{3140F430-969A-4489-83EA-3C375B1E927D}" type="sibTrans" cxnId="{81FC10C1-1666-4553-9A9B-BDB6BF07FEB4}">
      <dgm:prSet/>
      <dgm:spPr/>
      <dgm:t>
        <a:bodyPr/>
        <a:lstStyle/>
        <a:p>
          <a:endParaRPr lang="en-US"/>
        </a:p>
      </dgm:t>
    </dgm:pt>
    <dgm:pt modelId="{B79E59D1-D7FD-4F96-9D3E-5EFFDE5315BF}">
      <dgm:prSet/>
      <dgm:spPr/>
      <dgm:t>
        <a:bodyPr/>
        <a:lstStyle/>
        <a:p>
          <a:r>
            <a:rPr lang="en-US" dirty="0"/>
            <a:t>Dragon’s Tail</a:t>
          </a:r>
        </a:p>
      </dgm:t>
    </dgm:pt>
    <dgm:pt modelId="{70EA9117-0DA8-47CE-B47A-A83FD8558008}" type="parTrans" cxnId="{71428681-BBAD-4ECA-92DD-E8201B9C3108}">
      <dgm:prSet/>
      <dgm:spPr/>
      <dgm:t>
        <a:bodyPr/>
        <a:lstStyle/>
        <a:p>
          <a:endParaRPr lang="en-US"/>
        </a:p>
      </dgm:t>
    </dgm:pt>
    <dgm:pt modelId="{E842292B-8122-4761-9C42-7E8B5AF76F8A}" type="sibTrans" cxnId="{71428681-BBAD-4ECA-92DD-E8201B9C3108}">
      <dgm:prSet/>
      <dgm:spPr/>
      <dgm:t>
        <a:bodyPr/>
        <a:lstStyle/>
        <a:p>
          <a:endParaRPr lang="en-US"/>
        </a:p>
      </dgm:t>
    </dgm:pt>
    <dgm:pt modelId="{3E883521-CD64-4B56-8D44-69A9211D9702}">
      <dgm:prSet/>
      <dgm:spPr/>
      <dgm:t>
        <a:bodyPr/>
        <a:lstStyle/>
        <a:p>
          <a:r>
            <a:rPr lang="en-US" dirty="0"/>
            <a:t>Work on the dragon’s tail.  Create a moving look by shaping the tail in a curve.</a:t>
          </a:r>
        </a:p>
      </dgm:t>
    </dgm:pt>
    <dgm:pt modelId="{F4E4705F-0506-40E5-A346-48969F7424E8}" type="parTrans" cxnId="{4ECA21AC-9616-426B-B50A-BE8C96956F03}">
      <dgm:prSet/>
      <dgm:spPr/>
      <dgm:t>
        <a:bodyPr/>
        <a:lstStyle/>
        <a:p>
          <a:endParaRPr lang="en-US"/>
        </a:p>
      </dgm:t>
    </dgm:pt>
    <dgm:pt modelId="{FE41ADDB-D781-4348-B475-52748C680518}" type="sibTrans" cxnId="{4ECA21AC-9616-426B-B50A-BE8C96956F03}">
      <dgm:prSet/>
      <dgm:spPr/>
      <dgm:t>
        <a:bodyPr/>
        <a:lstStyle/>
        <a:p>
          <a:endParaRPr lang="en-US"/>
        </a:p>
      </dgm:t>
    </dgm:pt>
    <dgm:pt modelId="{EFA1DFC1-FB3D-45E9-9D18-76A7C88041EB}">
      <dgm:prSet/>
      <dgm:spPr/>
      <dgm:t>
        <a:bodyPr/>
        <a:lstStyle/>
        <a:p>
          <a:r>
            <a:rPr lang="en-US" dirty="0"/>
            <a:t>Details</a:t>
          </a:r>
        </a:p>
      </dgm:t>
    </dgm:pt>
    <dgm:pt modelId="{3EBA14F1-8F94-4274-9732-C24666845FB4}" type="parTrans" cxnId="{407FBA5B-84B9-4C81-9A9F-0F0B3578F745}">
      <dgm:prSet/>
      <dgm:spPr/>
      <dgm:t>
        <a:bodyPr/>
        <a:lstStyle/>
        <a:p>
          <a:endParaRPr lang="en-US"/>
        </a:p>
      </dgm:t>
    </dgm:pt>
    <dgm:pt modelId="{FC15A9DC-72E0-4D60-BE0B-CB749593D01C}" type="sibTrans" cxnId="{407FBA5B-84B9-4C81-9A9F-0F0B3578F745}">
      <dgm:prSet/>
      <dgm:spPr/>
      <dgm:t>
        <a:bodyPr/>
        <a:lstStyle/>
        <a:p>
          <a:endParaRPr lang="en-US"/>
        </a:p>
      </dgm:t>
    </dgm:pt>
    <dgm:pt modelId="{D7AAF6D8-5621-46DF-A3F7-8860C83DBD76}">
      <dgm:prSet/>
      <dgm:spPr/>
      <dgm:t>
        <a:bodyPr/>
        <a:lstStyle/>
        <a:p>
          <a:r>
            <a:rPr lang="en-US"/>
            <a:t>Give your dragon texture, details, scales etc. with popsicle sticks, and different texture tools.</a:t>
          </a:r>
        </a:p>
      </dgm:t>
    </dgm:pt>
    <dgm:pt modelId="{574EEE81-F2B1-4B0E-AC12-D5B597B0B0E7}" type="parTrans" cxnId="{2384BEB6-4603-49A5-BA12-00F44BA1233D}">
      <dgm:prSet/>
      <dgm:spPr/>
      <dgm:t>
        <a:bodyPr/>
        <a:lstStyle/>
        <a:p>
          <a:endParaRPr lang="en-US"/>
        </a:p>
      </dgm:t>
    </dgm:pt>
    <dgm:pt modelId="{67CA5A7D-F583-4F28-9212-03C08880C820}" type="sibTrans" cxnId="{2384BEB6-4603-49A5-BA12-00F44BA1233D}">
      <dgm:prSet/>
      <dgm:spPr/>
      <dgm:t>
        <a:bodyPr/>
        <a:lstStyle/>
        <a:p>
          <a:endParaRPr lang="en-US"/>
        </a:p>
      </dgm:t>
    </dgm:pt>
    <dgm:pt modelId="{A9B11A9E-7396-41F3-97D9-F3DC6C23246A}" type="pres">
      <dgm:prSet presAssocID="{6BCE1D5D-C0C2-4ED6-A47E-2DF11219385B}" presName="linear" presStyleCnt="0">
        <dgm:presLayoutVars>
          <dgm:animLvl val="lvl"/>
          <dgm:resizeHandles val="exact"/>
        </dgm:presLayoutVars>
      </dgm:prSet>
      <dgm:spPr/>
    </dgm:pt>
    <dgm:pt modelId="{F0520AC7-B5D9-4DE1-835C-65F8F57401CC}" type="pres">
      <dgm:prSet presAssocID="{D8DA0537-3035-4FCC-81AF-C8B72222D01B}" presName="parentText" presStyleLbl="node1" presStyleIdx="0" presStyleCnt="3">
        <dgm:presLayoutVars>
          <dgm:chMax val="0"/>
          <dgm:bulletEnabled val="1"/>
        </dgm:presLayoutVars>
      </dgm:prSet>
      <dgm:spPr/>
    </dgm:pt>
    <dgm:pt modelId="{15E885D6-9809-4F0F-9C90-63DE454343BF}" type="pres">
      <dgm:prSet presAssocID="{D8DA0537-3035-4FCC-81AF-C8B72222D01B}" presName="childText" presStyleLbl="revTx" presStyleIdx="0" presStyleCnt="3">
        <dgm:presLayoutVars>
          <dgm:bulletEnabled val="1"/>
        </dgm:presLayoutVars>
      </dgm:prSet>
      <dgm:spPr/>
    </dgm:pt>
    <dgm:pt modelId="{37F80B50-878D-4620-A5D1-7A78988793DA}" type="pres">
      <dgm:prSet presAssocID="{B79E59D1-D7FD-4F96-9D3E-5EFFDE5315BF}" presName="parentText" presStyleLbl="node1" presStyleIdx="1" presStyleCnt="3">
        <dgm:presLayoutVars>
          <dgm:chMax val="0"/>
          <dgm:bulletEnabled val="1"/>
        </dgm:presLayoutVars>
      </dgm:prSet>
      <dgm:spPr/>
    </dgm:pt>
    <dgm:pt modelId="{B1DA488C-8448-4C09-80E9-F5DA77B31752}" type="pres">
      <dgm:prSet presAssocID="{B79E59D1-D7FD-4F96-9D3E-5EFFDE5315BF}" presName="childText" presStyleLbl="revTx" presStyleIdx="1" presStyleCnt="3">
        <dgm:presLayoutVars>
          <dgm:bulletEnabled val="1"/>
        </dgm:presLayoutVars>
      </dgm:prSet>
      <dgm:spPr/>
    </dgm:pt>
    <dgm:pt modelId="{0618724E-EC18-4676-A783-3ECEC039A58C}" type="pres">
      <dgm:prSet presAssocID="{EFA1DFC1-FB3D-45E9-9D18-76A7C88041EB}" presName="parentText" presStyleLbl="node1" presStyleIdx="2" presStyleCnt="3">
        <dgm:presLayoutVars>
          <dgm:chMax val="0"/>
          <dgm:bulletEnabled val="1"/>
        </dgm:presLayoutVars>
      </dgm:prSet>
      <dgm:spPr/>
    </dgm:pt>
    <dgm:pt modelId="{DBCA394D-2328-4A35-84EE-72A4B6C0AF0E}" type="pres">
      <dgm:prSet presAssocID="{EFA1DFC1-FB3D-45E9-9D18-76A7C88041EB}" presName="childText" presStyleLbl="revTx" presStyleIdx="2" presStyleCnt="3">
        <dgm:presLayoutVars>
          <dgm:bulletEnabled val="1"/>
        </dgm:presLayoutVars>
      </dgm:prSet>
      <dgm:spPr/>
    </dgm:pt>
  </dgm:ptLst>
  <dgm:cxnLst>
    <dgm:cxn modelId="{868F9638-4396-46FD-87D3-978066A7DAB7}" type="presOf" srcId="{D7AAF6D8-5621-46DF-A3F7-8860C83DBD76}" destId="{DBCA394D-2328-4A35-84EE-72A4B6C0AF0E}" srcOrd="0" destOrd="0" presId="urn:microsoft.com/office/officeart/2005/8/layout/vList2"/>
    <dgm:cxn modelId="{8D1F9D3A-E9B4-4F1D-851F-E03360DA810C}" type="presOf" srcId="{6BCE1D5D-C0C2-4ED6-A47E-2DF11219385B}" destId="{A9B11A9E-7396-41F3-97D9-F3DC6C23246A}" srcOrd="0" destOrd="0" presId="urn:microsoft.com/office/officeart/2005/8/layout/vList2"/>
    <dgm:cxn modelId="{407FBA5B-84B9-4C81-9A9F-0F0B3578F745}" srcId="{6BCE1D5D-C0C2-4ED6-A47E-2DF11219385B}" destId="{EFA1DFC1-FB3D-45E9-9D18-76A7C88041EB}" srcOrd="2" destOrd="0" parTransId="{3EBA14F1-8F94-4274-9732-C24666845FB4}" sibTransId="{FC15A9DC-72E0-4D60-BE0B-CB749593D01C}"/>
    <dgm:cxn modelId="{73732649-6E4F-4E51-8068-4389B9EBDB4A}" srcId="{6BCE1D5D-C0C2-4ED6-A47E-2DF11219385B}" destId="{D8DA0537-3035-4FCC-81AF-C8B72222D01B}" srcOrd="0" destOrd="0" parTransId="{8FF05171-325D-4ADF-80E7-A3FEACBE6458}" sibTransId="{44372B0E-BC35-4E43-A659-A8F2D9FAF2EC}"/>
    <dgm:cxn modelId="{71428681-BBAD-4ECA-92DD-E8201B9C3108}" srcId="{6BCE1D5D-C0C2-4ED6-A47E-2DF11219385B}" destId="{B79E59D1-D7FD-4F96-9D3E-5EFFDE5315BF}" srcOrd="1" destOrd="0" parTransId="{70EA9117-0DA8-47CE-B47A-A83FD8558008}" sibTransId="{E842292B-8122-4761-9C42-7E8B5AF76F8A}"/>
    <dgm:cxn modelId="{3951E585-8A50-431B-B6FC-47688890E4A9}" type="presOf" srcId="{B79E59D1-D7FD-4F96-9D3E-5EFFDE5315BF}" destId="{37F80B50-878D-4620-A5D1-7A78988793DA}" srcOrd="0" destOrd="0" presId="urn:microsoft.com/office/officeart/2005/8/layout/vList2"/>
    <dgm:cxn modelId="{4ECA21AC-9616-426B-B50A-BE8C96956F03}" srcId="{B79E59D1-D7FD-4F96-9D3E-5EFFDE5315BF}" destId="{3E883521-CD64-4B56-8D44-69A9211D9702}" srcOrd="0" destOrd="0" parTransId="{F4E4705F-0506-40E5-A346-48969F7424E8}" sibTransId="{FE41ADDB-D781-4348-B475-52748C680518}"/>
    <dgm:cxn modelId="{E99140B3-BD75-40DA-980E-0443EB2FC802}" type="presOf" srcId="{EFA1DFC1-FB3D-45E9-9D18-76A7C88041EB}" destId="{0618724E-EC18-4676-A783-3ECEC039A58C}" srcOrd="0" destOrd="0" presId="urn:microsoft.com/office/officeart/2005/8/layout/vList2"/>
    <dgm:cxn modelId="{718E2CB6-B646-49F5-8637-354E57A10E8B}" type="presOf" srcId="{699B6872-BE96-4711-A5F4-F207BA616DBB}" destId="{15E885D6-9809-4F0F-9C90-63DE454343BF}" srcOrd="0" destOrd="0" presId="urn:microsoft.com/office/officeart/2005/8/layout/vList2"/>
    <dgm:cxn modelId="{2384BEB6-4603-49A5-BA12-00F44BA1233D}" srcId="{EFA1DFC1-FB3D-45E9-9D18-76A7C88041EB}" destId="{D7AAF6D8-5621-46DF-A3F7-8860C83DBD76}" srcOrd="0" destOrd="0" parTransId="{574EEE81-F2B1-4B0E-AC12-D5B597B0B0E7}" sibTransId="{67CA5A7D-F583-4F28-9212-03C08880C820}"/>
    <dgm:cxn modelId="{81FC10C1-1666-4553-9A9B-BDB6BF07FEB4}" srcId="{D8DA0537-3035-4FCC-81AF-C8B72222D01B}" destId="{699B6872-BE96-4711-A5F4-F207BA616DBB}" srcOrd="0" destOrd="0" parTransId="{10DCCB0A-27DA-4458-8F08-1B063870886D}" sibTransId="{3140F430-969A-4489-83EA-3C375B1E927D}"/>
    <dgm:cxn modelId="{D80595C4-5FED-4458-A0A4-3A03408BE49C}" type="presOf" srcId="{3E883521-CD64-4B56-8D44-69A9211D9702}" destId="{B1DA488C-8448-4C09-80E9-F5DA77B31752}" srcOrd="0" destOrd="0" presId="urn:microsoft.com/office/officeart/2005/8/layout/vList2"/>
    <dgm:cxn modelId="{7E95DEDA-680D-4F2D-98AC-276D1988007F}" type="presOf" srcId="{D8DA0537-3035-4FCC-81AF-C8B72222D01B}" destId="{F0520AC7-B5D9-4DE1-835C-65F8F57401CC}" srcOrd="0" destOrd="0" presId="urn:microsoft.com/office/officeart/2005/8/layout/vList2"/>
    <dgm:cxn modelId="{F81B8E6E-7554-45E9-A0AD-7218FA284054}" type="presParOf" srcId="{A9B11A9E-7396-41F3-97D9-F3DC6C23246A}" destId="{F0520AC7-B5D9-4DE1-835C-65F8F57401CC}" srcOrd="0" destOrd="0" presId="urn:microsoft.com/office/officeart/2005/8/layout/vList2"/>
    <dgm:cxn modelId="{FDC739DD-0C54-4E24-A553-7F17F25E1D3E}" type="presParOf" srcId="{A9B11A9E-7396-41F3-97D9-F3DC6C23246A}" destId="{15E885D6-9809-4F0F-9C90-63DE454343BF}" srcOrd="1" destOrd="0" presId="urn:microsoft.com/office/officeart/2005/8/layout/vList2"/>
    <dgm:cxn modelId="{F7866344-FB36-47F9-9052-C6BDE16E27A5}" type="presParOf" srcId="{A9B11A9E-7396-41F3-97D9-F3DC6C23246A}" destId="{37F80B50-878D-4620-A5D1-7A78988793DA}" srcOrd="2" destOrd="0" presId="urn:microsoft.com/office/officeart/2005/8/layout/vList2"/>
    <dgm:cxn modelId="{6EBCBC3E-62AE-4A78-BF64-A28BCAA7A75B}" type="presParOf" srcId="{A9B11A9E-7396-41F3-97D9-F3DC6C23246A}" destId="{B1DA488C-8448-4C09-80E9-F5DA77B31752}" srcOrd="3" destOrd="0" presId="urn:microsoft.com/office/officeart/2005/8/layout/vList2"/>
    <dgm:cxn modelId="{F6D67EE0-1007-44F2-B40A-FCE069499FDA}" type="presParOf" srcId="{A9B11A9E-7396-41F3-97D9-F3DC6C23246A}" destId="{0618724E-EC18-4676-A783-3ECEC039A58C}" srcOrd="4" destOrd="0" presId="urn:microsoft.com/office/officeart/2005/8/layout/vList2"/>
    <dgm:cxn modelId="{C7969AFD-BE1E-4C5E-A53B-FC394B33D908}" type="presParOf" srcId="{A9B11A9E-7396-41F3-97D9-F3DC6C23246A}" destId="{DBCA394D-2328-4A35-84EE-72A4B6C0AF0E}"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FC0916-E5F4-40B5-A97D-331F4CD8C0D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ACD53D9C-91B9-40BA-B74F-5C79A058EFC4}">
      <dgm:prSet/>
      <dgm:spPr/>
      <dgm:t>
        <a:bodyPr/>
        <a:lstStyle/>
        <a:p>
          <a:r>
            <a:rPr lang="en-US"/>
            <a:t>Cut a hole out of the bottom. Be sure to leave a good rim around the bottom to support your dragon weight.  Remove all the paper towels and flatten out.  They will be reused with the next class.</a:t>
          </a:r>
        </a:p>
      </dgm:t>
    </dgm:pt>
    <dgm:pt modelId="{C20F4437-A684-47ED-9070-13E93E86469C}" type="parTrans" cxnId="{96B361B0-5360-4450-B9CE-F3372FD0D4BB}">
      <dgm:prSet/>
      <dgm:spPr/>
      <dgm:t>
        <a:bodyPr/>
        <a:lstStyle/>
        <a:p>
          <a:endParaRPr lang="en-US"/>
        </a:p>
      </dgm:t>
    </dgm:pt>
    <dgm:pt modelId="{43CA6349-A646-4832-94D0-76963CC6D575}" type="sibTrans" cxnId="{96B361B0-5360-4450-B9CE-F3372FD0D4BB}">
      <dgm:prSet/>
      <dgm:spPr/>
      <dgm:t>
        <a:bodyPr/>
        <a:lstStyle/>
        <a:p>
          <a:endParaRPr lang="en-US"/>
        </a:p>
      </dgm:t>
    </dgm:pt>
    <dgm:pt modelId="{A48B5571-C310-48AA-9D86-46C98001FBF9}">
      <dgm:prSet/>
      <dgm:spPr/>
      <dgm:t>
        <a:bodyPr/>
        <a:lstStyle/>
        <a:p>
          <a:r>
            <a:rPr lang="en-US"/>
            <a:t>LAST step… Add your name/initials </a:t>
          </a:r>
          <a:r>
            <a:rPr lang="en-US" b="1"/>
            <a:t>very clearly </a:t>
          </a:r>
          <a:r>
            <a:rPr lang="en-US"/>
            <a:t>on the bottom somewhere</a:t>
          </a:r>
        </a:p>
      </dgm:t>
    </dgm:pt>
    <dgm:pt modelId="{4A6A51A7-3D3B-4207-B508-E2C855B72387}" type="parTrans" cxnId="{4146A88E-99FC-4D29-9230-3FB33D1177FB}">
      <dgm:prSet/>
      <dgm:spPr/>
      <dgm:t>
        <a:bodyPr/>
        <a:lstStyle/>
        <a:p>
          <a:endParaRPr lang="en-US"/>
        </a:p>
      </dgm:t>
    </dgm:pt>
    <dgm:pt modelId="{9E10A2FA-4DD9-4BD7-A728-6C467E63BD58}" type="sibTrans" cxnId="{4146A88E-99FC-4D29-9230-3FB33D1177FB}">
      <dgm:prSet/>
      <dgm:spPr/>
      <dgm:t>
        <a:bodyPr/>
        <a:lstStyle/>
        <a:p>
          <a:endParaRPr lang="en-US"/>
        </a:p>
      </dgm:t>
    </dgm:pt>
    <dgm:pt modelId="{051E5FAE-E341-4C1F-9B19-A2C06E641108}" type="pres">
      <dgm:prSet presAssocID="{6CFC0916-E5F4-40B5-A97D-331F4CD8C0D1}" presName="linear" presStyleCnt="0">
        <dgm:presLayoutVars>
          <dgm:animLvl val="lvl"/>
          <dgm:resizeHandles val="exact"/>
        </dgm:presLayoutVars>
      </dgm:prSet>
      <dgm:spPr/>
    </dgm:pt>
    <dgm:pt modelId="{BBDFB7B2-1304-4DA1-BE8E-1F7B997AF410}" type="pres">
      <dgm:prSet presAssocID="{ACD53D9C-91B9-40BA-B74F-5C79A058EFC4}" presName="parentText" presStyleLbl="node1" presStyleIdx="0" presStyleCnt="2">
        <dgm:presLayoutVars>
          <dgm:chMax val="0"/>
          <dgm:bulletEnabled val="1"/>
        </dgm:presLayoutVars>
      </dgm:prSet>
      <dgm:spPr/>
    </dgm:pt>
    <dgm:pt modelId="{DC470F8F-66A4-411E-AEBF-34C864888EDA}" type="pres">
      <dgm:prSet presAssocID="{43CA6349-A646-4832-94D0-76963CC6D575}" presName="spacer" presStyleCnt="0"/>
      <dgm:spPr/>
    </dgm:pt>
    <dgm:pt modelId="{A032D9EF-811B-4B3A-8C81-57E43001463B}" type="pres">
      <dgm:prSet presAssocID="{A48B5571-C310-48AA-9D86-46C98001FBF9}" presName="parentText" presStyleLbl="node1" presStyleIdx="1" presStyleCnt="2">
        <dgm:presLayoutVars>
          <dgm:chMax val="0"/>
          <dgm:bulletEnabled val="1"/>
        </dgm:presLayoutVars>
      </dgm:prSet>
      <dgm:spPr/>
    </dgm:pt>
  </dgm:ptLst>
  <dgm:cxnLst>
    <dgm:cxn modelId="{6FB61927-E388-40C1-A2C8-B1CCCEF1040A}" type="presOf" srcId="{A48B5571-C310-48AA-9D86-46C98001FBF9}" destId="{A032D9EF-811B-4B3A-8C81-57E43001463B}" srcOrd="0" destOrd="0" presId="urn:microsoft.com/office/officeart/2005/8/layout/vList2"/>
    <dgm:cxn modelId="{7BA07185-E416-428D-AD71-BC6D4DD8408B}" type="presOf" srcId="{6CFC0916-E5F4-40B5-A97D-331F4CD8C0D1}" destId="{051E5FAE-E341-4C1F-9B19-A2C06E641108}" srcOrd="0" destOrd="0" presId="urn:microsoft.com/office/officeart/2005/8/layout/vList2"/>
    <dgm:cxn modelId="{4146A88E-99FC-4D29-9230-3FB33D1177FB}" srcId="{6CFC0916-E5F4-40B5-A97D-331F4CD8C0D1}" destId="{A48B5571-C310-48AA-9D86-46C98001FBF9}" srcOrd="1" destOrd="0" parTransId="{4A6A51A7-3D3B-4207-B508-E2C855B72387}" sibTransId="{9E10A2FA-4DD9-4BD7-A728-6C467E63BD58}"/>
    <dgm:cxn modelId="{01AFC98F-5924-427C-A84C-E082BB6B0830}" type="presOf" srcId="{ACD53D9C-91B9-40BA-B74F-5C79A058EFC4}" destId="{BBDFB7B2-1304-4DA1-BE8E-1F7B997AF410}" srcOrd="0" destOrd="0" presId="urn:microsoft.com/office/officeart/2005/8/layout/vList2"/>
    <dgm:cxn modelId="{96B361B0-5360-4450-B9CE-F3372FD0D4BB}" srcId="{6CFC0916-E5F4-40B5-A97D-331F4CD8C0D1}" destId="{ACD53D9C-91B9-40BA-B74F-5C79A058EFC4}" srcOrd="0" destOrd="0" parTransId="{C20F4437-A684-47ED-9070-13E93E86469C}" sibTransId="{43CA6349-A646-4832-94D0-76963CC6D575}"/>
    <dgm:cxn modelId="{BDF0897B-6775-4AB5-AB7A-6B8523CBEDBA}" type="presParOf" srcId="{051E5FAE-E341-4C1F-9B19-A2C06E641108}" destId="{BBDFB7B2-1304-4DA1-BE8E-1F7B997AF410}" srcOrd="0" destOrd="0" presId="urn:microsoft.com/office/officeart/2005/8/layout/vList2"/>
    <dgm:cxn modelId="{F945553A-62D4-4EE4-920A-9EF2FE8FEAD8}" type="presParOf" srcId="{051E5FAE-E341-4C1F-9B19-A2C06E641108}" destId="{DC470F8F-66A4-411E-AEBF-34C864888EDA}" srcOrd="1" destOrd="0" presId="urn:microsoft.com/office/officeart/2005/8/layout/vList2"/>
    <dgm:cxn modelId="{94677182-CD48-4221-A61F-5DB2D5017FCD}" type="presParOf" srcId="{051E5FAE-E341-4C1F-9B19-A2C06E641108}" destId="{A032D9EF-811B-4B3A-8C81-57E43001463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B62EB-5333-4686-BF04-C261493F50A5}">
      <dsp:nvSpPr>
        <dsp:cNvPr id="0" name=""/>
        <dsp:cNvSpPr/>
      </dsp:nvSpPr>
      <dsp:spPr>
        <a:xfrm>
          <a:off x="4389" y="315499"/>
          <a:ext cx="1898084" cy="569425"/>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991" tIns="149991" rIns="149991" bIns="149991" numCol="1" spcCol="1270" anchor="ctr" anchorCtr="0">
          <a:noAutofit/>
        </a:bodyPr>
        <a:lstStyle/>
        <a:p>
          <a:pPr marL="0" lvl="0" indent="0" algn="ctr" defTabSz="889000">
            <a:lnSpc>
              <a:spcPct val="90000"/>
            </a:lnSpc>
            <a:spcBef>
              <a:spcPct val="0"/>
            </a:spcBef>
            <a:spcAft>
              <a:spcPct val="35000"/>
            </a:spcAft>
            <a:buNone/>
          </a:pPr>
          <a:r>
            <a:rPr lang="en-US" sz="2000" kern="1200"/>
            <a:t>Culture</a:t>
          </a:r>
        </a:p>
      </dsp:txBody>
      <dsp:txXfrm>
        <a:off x="4389" y="315499"/>
        <a:ext cx="1898084" cy="569425"/>
      </dsp:txXfrm>
    </dsp:sp>
    <dsp:sp modelId="{9B17DBE5-2A8E-453F-AD95-B0A6E67B1623}">
      <dsp:nvSpPr>
        <dsp:cNvPr id="0" name=""/>
        <dsp:cNvSpPr/>
      </dsp:nvSpPr>
      <dsp:spPr>
        <a:xfrm>
          <a:off x="4389" y="884924"/>
          <a:ext cx="1898084" cy="2262437"/>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7489" tIns="187489" rIns="187489" bIns="187489" numCol="1" spcCol="1270" anchor="t" anchorCtr="0">
          <a:noAutofit/>
        </a:bodyPr>
        <a:lstStyle/>
        <a:p>
          <a:pPr marL="0" lvl="0" indent="0" algn="l" defTabSz="711200">
            <a:lnSpc>
              <a:spcPct val="90000"/>
            </a:lnSpc>
            <a:spcBef>
              <a:spcPct val="0"/>
            </a:spcBef>
            <a:spcAft>
              <a:spcPct val="35000"/>
            </a:spcAft>
            <a:buNone/>
          </a:pPr>
          <a:r>
            <a:rPr lang="en-US" sz="1600" kern="1200" dirty="0"/>
            <a:t>Culture affects aesthetics (idea of what looks good)</a:t>
          </a:r>
        </a:p>
      </dsp:txBody>
      <dsp:txXfrm>
        <a:off x="4389" y="884924"/>
        <a:ext cx="1898084" cy="2262437"/>
      </dsp:txXfrm>
    </dsp:sp>
    <dsp:sp modelId="{8A66277B-F4D3-40DB-9A87-B98C1EC63F94}">
      <dsp:nvSpPr>
        <dsp:cNvPr id="0" name=""/>
        <dsp:cNvSpPr/>
      </dsp:nvSpPr>
      <dsp:spPr>
        <a:xfrm>
          <a:off x="2010368" y="315499"/>
          <a:ext cx="1898084" cy="569425"/>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991" tIns="149991" rIns="149991" bIns="149991" numCol="1" spcCol="1270" anchor="ctr" anchorCtr="0">
          <a:noAutofit/>
        </a:bodyPr>
        <a:lstStyle/>
        <a:p>
          <a:pPr marL="0" lvl="0" indent="0" algn="ctr" defTabSz="889000">
            <a:lnSpc>
              <a:spcPct val="90000"/>
            </a:lnSpc>
            <a:spcBef>
              <a:spcPct val="0"/>
            </a:spcBef>
            <a:spcAft>
              <a:spcPct val="35000"/>
            </a:spcAft>
            <a:buNone/>
          </a:pPr>
          <a:r>
            <a:rPr lang="en-US" sz="2000" kern="1200"/>
            <a:t>Use</a:t>
          </a:r>
        </a:p>
      </dsp:txBody>
      <dsp:txXfrm>
        <a:off x="2010368" y="315499"/>
        <a:ext cx="1898084" cy="569425"/>
      </dsp:txXfrm>
    </dsp:sp>
    <dsp:sp modelId="{7D1F5EFB-07DB-4332-AB19-7050DB76A1D6}">
      <dsp:nvSpPr>
        <dsp:cNvPr id="0" name=""/>
        <dsp:cNvSpPr/>
      </dsp:nvSpPr>
      <dsp:spPr>
        <a:xfrm>
          <a:off x="2010368" y="884924"/>
          <a:ext cx="1898084" cy="2262437"/>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7489" tIns="187489" rIns="187489" bIns="187489" numCol="1" spcCol="1270" anchor="t" anchorCtr="0">
          <a:noAutofit/>
        </a:bodyPr>
        <a:lstStyle/>
        <a:p>
          <a:pPr marL="0" lvl="0" indent="0" algn="l" defTabSz="711200">
            <a:lnSpc>
              <a:spcPct val="90000"/>
            </a:lnSpc>
            <a:spcBef>
              <a:spcPct val="0"/>
            </a:spcBef>
            <a:spcAft>
              <a:spcPct val="35000"/>
            </a:spcAft>
            <a:buNone/>
          </a:pPr>
          <a:r>
            <a:rPr lang="en-US" sz="1600" kern="1200" dirty="0"/>
            <a:t>Use tools and hands to create lines, details, texture, patterns</a:t>
          </a:r>
        </a:p>
      </dsp:txBody>
      <dsp:txXfrm>
        <a:off x="2010368" y="884924"/>
        <a:ext cx="1898084" cy="2262437"/>
      </dsp:txXfrm>
    </dsp:sp>
    <dsp:sp modelId="{9E8CDBE4-68AD-4286-879F-6E8EE9F93C3A}">
      <dsp:nvSpPr>
        <dsp:cNvPr id="0" name=""/>
        <dsp:cNvSpPr/>
      </dsp:nvSpPr>
      <dsp:spPr>
        <a:xfrm>
          <a:off x="4016347" y="315499"/>
          <a:ext cx="1898084" cy="569425"/>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991" tIns="149991" rIns="149991" bIns="149991" numCol="1" spcCol="1270" anchor="ctr" anchorCtr="0">
          <a:noAutofit/>
        </a:bodyPr>
        <a:lstStyle/>
        <a:p>
          <a:pPr marL="0" lvl="0" indent="0" algn="ctr" defTabSz="889000">
            <a:lnSpc>
              <a:spcPct val="90000"/>
            </a:lnSpc>
            <a:spcBef>
              <a:spcPct val="0"/>
            </a:spcBef>
            <a:spcAft>
              <a:spcPct val="35000"/>
            </a:spcAft>
            <a:buNone/>
          </a:pPr>
          <a:r>
            <a:rPr lang="en-US" sz="2000" kern="1200"/>
            <a:t>Try</a:t>
          </a:r>
        </a:p>
      </dsp:txBody>
      <dsp:txXfrm>
        <a:off x="4016347" y="315499"/>
        <a:ext cx="1898084" cy="569425"/>
      </dsp:txXfrm>
    </dsp:sp>
    <dsp:sp modelId="{7FA9164E-6554-4924-BC12-224F6C66FE19}">
      <dsp:nvSpPr>
        <dsp:cNvPr id="0" name=""/>
        <dsp:cNvSpPr/>
      </dsp:nvSpPr>
      <dsp:spPr>
        <a:xfrm>
          <a:off x="4016347" y="884924"/>
          <a:ext cx="1898084" cy="2262437"/>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7489" tIns="187489" rIns="187489" bIns="187489" numCol="1" spcCol="1270" anchor="t" anchorCtr="0">
          <a:noAutofit/>
        </a:bodyPr>
        <a:lstStyle/>
        <a:p>
          <a:pPr marL="0" lvl="0" indent="0" algn="l" defTabSz="800100">
            <a:lnSpc>
              <a:spcPct val="90000"/>
            </a:lnSpc>
            <a:spcBef>
              <a:spcPct val="0"/>
            </a:spcBef>
            <a:spcAft>
              <a:spcPct val="35000"/>
            </a:spcAft>
            <a:buNone/>
          </a:pPr>
          <a:r>
            <a:rPr lang="en-US" sz="1800" kern="1200" dirty="0"/>
            <a:t>Try different processes</a:t>
          </a:r>
        </a:p>
        <a:p>
          <a:pPr marL="114300" lvl="1" indent="-114300" algn="l" defTabSz="622300">
            <a:lnSpc>
              <a:spcPct val="90000"/>
            </a:lnSpc>
            <a:spcBef>
              <a:spcPct val="0"/>
            </a:spcBef>
            <a:spcAft>
              <a:spcPct val="15000"/>
            </a:spcAft>
            <a:buChar char="•"/>
          </a:pPr>
          <a:r>
            <a:rPr lang="en-US" sz="1400" kern="1200" dirty="0"/>
            <a:t>Additive (adding dots, noses, wavy lines)</a:t>
          </a:r>
        </a:p>
        <a:p>
          <a:pPr marL="114300" lvl="1" indent="-114300" algn="l" defTabSz="622300">
            <a:lnSpc>
              <a:spcPct val="90000"/>
            </a:lnSpc>
            <a:spcBef>
              <a:spcPct val="0"/>
            </a:spcBef>
            <a:spcAft>
              <a:spcPct val="15000"/>
            </a:spcAft>
            <a:buChar char="•"/>
          </a:pPr>
          <a:r>
            <a:rPr lang="en-US" sz="1400" kern="1200" dirty="0"/>
            <a:t>Subtractive (removing clay to make scales, skin, lines)</a:t>
          </a:r>
        </a:p>
      </dsp:txBody>
      <dsp:txXfrm>
        <a:off x="4016347" y="884924"/>
        <a:ext cx="1898084" cy="2262437"/>
      </dsp:txXfrm>
    </dsp:sp>
    <dsp:sp modelId="{1891AE47-6FD4-4163-9EF4-1589D5B1F4EF}">
      <dsp:nvSpPr>
        <dsp:cNvPr id="0" name=""/>
        <dsp:cNvSpPr/>
      </dsp:nvSpPr>
      <dsp:spPr>
        <a:xfrm>
          <a:off x="6022326" y="315499"/>
          <a:ext cx="1898084" cy="569425"/>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991" tIns="149991" rIns="149991" bIns="149991" numCol="1" spcCol="1270" anchor="ctr" anchorCtr="0">
          <a:noAutofit/>
        </a:bodyPr>
        <a:lstStyle/>
        <a:p>
          <a:pPr marL="0" lvl="0" indent="0" algn="ctr" defTabSz="889000">
            <a:lnSpc>
              <a:spcPct val="90000"/>
            </a:lnSpc>
            <a:spcBef>
              <a:spcPct val="0"/>
            </a:spcBef>
            <a:spcAft>
              <a:spcPct val="35000"/>
            </a:spcAft>
            <a:buNone/>
          </a:pPr>
          <a:r>
            <a:rPr lang="en-US" sz="2000" kern="1200"/>
            <a:t>Express</a:t>
          </a:r>
        </a:p>
      </dsp:txBody>
      <dsp:txXfrm>
        <a:off x="6022326" y="315499"/>
        <a:ext cx="1898084" cy="569425"/>
      </dsp:txXfrm>
    </dsp:sp>
    <dsp:sp modelId="{2719D0B9-7664-4D8C-9978-EACFAE64847D}">
      <dsp:nvSpPr>
        <dsp:cNvPr id="0" name=""/>
        <dsp:cNvSpPr/>
      </dsp:nvSpPr>
      <dsp:spPr>
        <a:xfrm>
          <a:off x="6022326" y="884924"/>
          <a:ext cx="1898084" cy="2262437"/>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7489" tIns="187489" rIns="187489" bIns="187489"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Express feeling/ideas </a:t>
          </a:r>
        </a:p>
        <a:p>
          <a:pPr marL="0" lvl="0" indent="0" algn="l" defTabSz="711200">
            <a:lnSpc>
              <a:spcPct val="90000"/>
            </a:lnSpc>
            <a:spcBef>
              <a:spcPct val="0"/>
            </a:spcBef>
            <a:spcAft>
              <a:spcPct val="35000"/>
            </a:spcAft>
            <a:buFont typeface="Wingdings" panose="05000000000000000000" pitchFamily="2" charset="2"/>
            <a:buNone/>
          </a:pPr>
          <a:r>
            <a:rPr lang="en-US" sz="1400" kern="1200" dirty="0"/>
            <a:t>happy dragon</a:t>
          </a:r>
        </a:p>
        <a:p>
          <a:pPr marL="0" lvl="0" indent="0" algn="l" defTabSz="711200">
            <a:lnSpc>
              <a:spcPct val="90000"/>
            </a:lnSpc>
            <a:spcBef>
              <a:spcPct val="0"/>
            </a:spcBef>
            <a:spcAft>
              <a:spcPct val="35000"/>
            </a:spcAft>
            <a:buFont typeface="Wingdings" panose="05000000000000000000" pitchFamily="2" charset="2"/>
            <a:buNone/>
          </a:pPr>
          <a:r>
            <a:rPr lang="en-US" sz="1400" kern="1200" dirty="0"/>
            <a:t>protective/fierce dragon </a:t>
          </a:r>
        </a:p>
        <a:p>
          <a:pPr marL="0" lvl="0" indent="0" algn="l" defTabSz="711200">
            <a:lnSpc>
              <a:spcPct val="90000"/>
            </a:lnSpc>
            <a:spcBef>
              <a:spcPct val="0"/>
            </a:spcBef>
            <a:spcAft>
              <a:spcPct val="35000"/>
            </a:spcAft>
            <a:buFont typeface="Wingdings" panose="05000000000000000000" pitchFamily="2" charset="2"/>
            <a:buNone/>
          </a:pPr>
          <a:r>
            <a:rPr lang="en-US" sz="1400" kern="1200" dirty="0"/>
            <a:t>content/fat dragon</a:t>
          </a:r>
        </a:p>
        <a:p>
          <a:pPr marL="0" lvl="0" indent="0" algn="l" defTabSz="711200">
            <a:lnSpc>
              <a:spcPct val="90000"/>
            </a:lnSpc>
            <a:spcBef>
              <a:spcPct val="0"/>
            </a:spcBef>
            <a:spcAft>
              <a:spcPct val="35000"/>
            </a:spcAft>
            <a:buFont typeface="Wingdings" panose="05000000000000000000" pitchFamily="2" charset="2"/>
            <a:buNone/>
          </a:pPr>
          <a:r>
            <a:rPr lang="en-US" sz="1400" kern="1200" dirty="0"/>
            <a:t>calm/peaceful dragon</a:t>
          </a:r>
        </a:p>
      </dsp:txBody>
      <dsp:txXfrm>
        <a:off x="6022326" y="884924"/>
        <a:ext cx="1898084" cy="2262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A8908-79AF-42EF-8C6F-C6796DE39E07}">
      <dsp:nvSpPr>
        <dsp:cNvPr id="0" name=""/>
        <dsp:cNvSpPr/>
      </dsp:nvSpPr>
      <dsp:spPr>
        <a:xfrm>
          <a:off x="0" y="3670"/>
          <a:ext cx="2520578" cy="327600"/>
        </a:xfrm>
        <a:prstGeom prst="roundRect">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Trace</a:t>
          </a:r>
        </a:p>
      </dsp:txBody>
      <dsp:txXfrm>
        <a:off x="15992" y="19662"/>
        <a:ext cx="2488594" cy="295616"/>
      </dsp:txXfrm>
    </dsp:sp>
    <dsp:sp modelId="{A696A01C-0325-47B4-A2C5-5333A10C0423}">
      <dsp:nvSpPr>
        <dsp:cNvPr id="0" name=""/>
        <dsp:cNvSpPr/>
      </dsp:nvSpPr>
      <dsp:spPr>
        <a:xfrm>
          <a:off x="0" y="331270"/>
          <a:ext cx="2520578" cy="32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28"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Use plate template to trace a circle on your clay slab. </a:t>
          </a:r>
        </a:p>
      </dsp:txBody>
      <dsp:txXfrm>
        <a:off x="0" y="331270"/>
        <a:ext cx="2520578" cy="326025"/>
      </dsp:txXfrm>
    </dsp:sp>
    <dsp:sp modelId="{852BBAB1-C039-4A51-BD5F-E2B8C93BF2FB}">
      <dsp:nvSpPr>
        <dsp:cNvPr id="0" name=""/>
        <dsp:cNvSpPr/>
      </dsp:nvSpPr>
      <dsp:spPr>
        <a:xfrm>
          <a:off x="0" y="657295"/>
          <a:ext cx="2520578" cy="327600"/>
        </a:xfrm>
        <a:prstGeom prst="roundRect">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Cut</a:t>
          </a:r>
        </a:p>
      </dsp:txBody>
      <dsp:txXfrm>
        <a:off x="15992" y="673287"/>
        <a:ext cx="2488594" cy="295616"/>
      </dsp:txXfrm>
    </dsp:sp>
    <dsp:sp modelId="{B73B1D8C-6449-40A8-BC67-C17229B25171}">
      <dsp:nvSpPr>
        <dsp:cNvPr id="0" name=""/>
        <dsp:cNvSpPr/>
      </dsp:nvSpPr>
      <dsp:spPr>
        <a:xfrm>
          <a:off x="0" y="984895"/>
          <a:ext cx="2520578"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28"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Cut it out with your dull knife. Keep your scraps loose…do not crumple them into a ball!</a:t>
          </a:r>
        </a:p>
      </dsp:txBody>
      <dsp:txXfrm>
        <a:off x="0" y="984895"/>
        <a:ext cx="2520578" cy="463680"/>
      </dsp:txXfrm>
    </dsp:sp>
    <dsp:sp modelId="{A72D7C6B-1AED-4687-82B5-D064AEB3AD60}">
      <dsp:nvSpPr>
        <dsp:cNvPr id="0" name=""/>
        <dsp:cNvSpPr/>
      </dsp:nvSpPr>
      <dsp:spPr>
        <a:xfrm>
          <a:off x="0" y="1448575"/>
          <a:ext cx="2520578" cy="327600"/>
        </a:xfrm>
        <a:prstGeom prst="roundRect">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Place</a:t>
          </a:r>
        </a:p>
      </dsp:txBody>
      <dsp:txXfrm>
        <a:off x="15992" y="1464567"/>
        <a:ext cx="2488594" cy="295616"/>
      </dsp:txXfrm>
    </dsp:sp>
    <dsp:sp modelId="{978F3881-5658-4099-BB80-1B4C4871C1D7}">
      <dsp:nvSpPr>
        <dsp:cNvPr id="0" name=""/>
        <dsp:cNvSpPr/>
      </dsp:nvSpPr>
      <dsp:spPr>
        <a:xfrm>
          <a:off x="0" y="1776175"/>
          <a:ext cx="2520578" cy="32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28"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Place 3 loosely scrunched paper towels in the center of the clay circle.</a:t>
          </a:r>
        </a:p>
      </dsp:txBody>
      <dsp:txXfrm>
        <a:off x="0" y="1776175"/>
        <a:ext cx="2520578" cy="326025"/>
      </dsp:txXfrm>
    </dsp:sp>
    <dsp:sp modelId="{2C015DD7-AEAB-41F2-A7A9-58B4BAED828D}">
      <dsp:nvSpPr>
        <dsp:cNvPr id="0" name=""/>
        <dsp:cNvSpPr/>
      </dsp:nvSpPr>
      <dsp:spPr>
        <a:xfrm>
          <a:off x="0" y="2102200"/>
          <a:ext cx="2520578" cy="327600"/>
        </a:xfrm>
        <a:prstGeom prst="roundRect">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Fold</a:t>
          </a:r>
        </a:p>
      </dsp:txBody>
      <dsp:txXfrm>
        <a:off x="15992" y="2118192"/>
        <a:ext cx="2488594" cy="295616"/>
      </dsp:txXfrm>
    </dsp:sp>
    <dsp:sp modelId="{FB8C6770-45DA-40D8-B490-81D4FB8C9D6A}">
      <dsp:nvSpPr>
        <dsp:cNvPr id="0" name=""/>
        <dsp:cNvSpPr/>
      </dsp:nvSpPr>
      <dsp:spPr>
        <a:xfrm>
          <a:off x="0" y="2429800"/>
          <a:ext cx="2520578"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28"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Gently fold your circle in half like a taco</a:t>
          </a:r>
        </a:p>
      </dsp:txBody>
      <dsp:txXfrm>
        <a:off x="0" y="2429800"/>
        <a:ext cx="2520578" cy="231840"/>
      </dsp:txXfrm>
    </dsp:sp>
    <dsp:sp modelId="{8527CFCE-41D9-4E25-9126-7DD5579B525F}">
      <dsp:nvSpPr>
        <dsp:cNvPr id="0" name=""/>
        <dsp:cNvSpPr/>
      </dsp:nvSpPr>
      <dsp:spPr>
        <a:xfrm>
          <a:off x="0" y="2661640"/>
          <a:ext cx="2520578" cy="327600"/>
        </a:xfrm>
        <a:prstGeom prst="roundRect">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Pinch</a:t>
          </a:r>
        </a:p>
      </dsp:txBody>
      <dsp:txXfrm>
        <a:off x="15992" y="2677632"/>
        <a:ext cx="2488594" cy="295616"/>
      </dsp:txXfrm>
    </dsp:sp>
    <dsp:sp modelId="{91528248-A2CD-45C8-ACD8-B33563BA6266}">
      <dsp:nvSpPr>
        <dsp:cNvPr id="0" name=""/>
        <dsp:cNvSpPr/>
      </dsp:nvSpPr>
      <dsp:spPr>
        <a:xfrm>
          <a:off x="0" y="2989240"/>
          <a:ext cx="2520578" cy="32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28"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Pinch the taco around the edges to seal the taco…now it is a wonton!</a:t>
          </a:r>
        </a:p>
      </dsp:txBody>
      <dsp:txXfrm>
        <a:off x="0" y="2989240"/>
        <a:ext cx="2520578" cy="3260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20AC7-B5D9-4DE1-835C-65F8F57401CC}">
      <dsp:nvSpPr>
        <dsp:cNvPr id="0" name=""/>
        <dsp:cNvSpPr/>
      </dsp:nvSpPr>
      <dsp:spPr>
        <a:xfrm>
          <a:off x="0" y="27700"/>
          <a:ext cx="4695086" cy="514800"/>
        </a:xfrm>
        <a:prstGeom prst="roundRect">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Squeeze</a:t>
          </a:r>
        </a:p>
      </dsp:txBody>
      <dsp:txXfrm>
        <a:off x="25130" y="52830"/>
        <a:ext cx="4644826" cy="464540"/>
      </dsp:txXfrm>
    </dsp:sp>
    <dsp:sp modelId="{15E885D6-9809-4F0F-9C90-63DE454343BF}">
      <dsp:nvSpPr>
        <dsp:cNvPr id="0" name=""/>
        <dsp:cNvSpPr/>
      </dsp:nvSpPr>
      <dsp:spPr>
        <a:xfrm>
          <a:off x="0" y="542500"/>
          <a:ext cx="4695086" cy="71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06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Squeeze gently the ends to pull a head and a tail from the clay.  Focus on the head first giving your dragon a snout, eyes and ears, horns etc…</a:t>
          </a:r>
        </a:p>
      </dsp:txBody>
      <dsp:txXfrm>
        <a:off x="0" y="542500"/>
        <a:ext cx="4695086" cy="717255"/>
      </dsp:txXfrm>
    </dsp:sp>
    <dsp:sp modelId="{37F80B50-878D-4620-A5D1-7A78988793DA}">
      <dsp:nvSpPr>
        <dsp:cNvPr id="0" name=""/>
        <dsp:cNvSpPr/>
      </dsp:nvSpPr>
      <dsp:spPr>
        <a:xfrm>
          <a:off x="0" y="1259755"/>
          <a:ext cx="4695086" cy="514800"/>
        </a:xfrm>
        <a:prstGeom prst="roundRect">
          <a:avLst/>
        </a:prstGeom>
        <a:blipFill rotWithShape="1">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Dragon’s Tail</a:t>
          </a:r>
        </a:p>
      </dsp:txBody>
      <dsp:txXfrm>
        <a:off x="25130" y="1284885"/>
        <a:ext cx="4644826" cy="464540"/>
      </dsp:txXfrm>
    </dsp:sp>
    <dsp:sp modelId="{B1DA488C-8448-4C09-80E9-F5DA77B31752}">
      <dsp:nvSpPr>
        <dsp:cNvPr id="0" name=""/>
        <dsp:cNvSpPr/>
      </dsp:nvSpPr>
      <dsp:spPr>
        <a:xfrm>
          <a:off x="0" y="1774555"/>
          <a:ext cx="4695086" cy="50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06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Work on the dragon’s tail.  Create a moving look by shaping the tail in a curve.</a:t>
          </a:r>
        </a:p>
      </dsp:txBody>
      <dsp:txXfrm>
        <a:off x="0" y="1774555"/>
        <a:ext cx="4695086" cy="500940"/>
      </dsp:txXfrm>
    </dsp:sp>
    <dsp:sp modelId="{0618724E-EC18-4676-A783-3ECEC039A58C}">
      <dsp:nvSpPr>
        <dsp:cNvPr id="0" name=""/>
        <dsp:cNvSpPr/>
      </dsp:nvSpPr>
      <dsp:spPr>
        <a:xfrm>
          <a:off x="0" y="2275495"/>
          <a:ext cx="4695086" cy="514800"/>
        </a:xfrm>
        <a:prstGeom prst="roundRect">
          <a:avLst/>
        </a:prstGeom>
        <a:blipFill rotWithShape="1">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Details</a:t>
          </a:r>
        </a:p>
      </dsp:txBody>
      <dsp:txXfrm>
        <a:off x="25130" y="2300625"/>
        <a:ext cx="4644826" cy="464540"/>
      </dsp:txXfrm>
    </dsp:sp>
    <dsp:sp modelId="{DBCA394D-2328-4A35-84EE-72A4B6C0AF0E}">
      <dsp:nvSpPr>
        <dsp:cNvPr id="0" name=""/>
        <dsp:cNvSpPr/>
      </dsp:nvSpPr>
      <dsp:spPr>
        <a:xfrm>
          <a:off x="0" y="2790295"/>
          <a:ext cx="4695086" cy="50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06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Give your dragon texture, details, scales etc. with popsicle sticks, and different texture tools.</a:t>
          </a:r>
        </a:p>
      </dsp:txBody>
      <dsp:txXfrm>
        <a:off x="0" y="2790295"/>
        <a:ext cx="4695086" cy="5009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FB7B2-1304-4DA1-BE8E-1F7B997AF410}">
      <dsp:nvSpPr>
        <dsp:cNvPr id="0" name=""/>
        <dsp:cNvSpPr/>
      </dsp:nvSpPr>
      <dsp:spPr>
        <a:xfrm>
          <a:off x="0" y="384588"/>
          <a:ext cx="4435656" cy="2206620"/>
        </a:xfrm>
        <a:prstGeom prst="roundRect">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Cut a hole out of the bottom. Be sure to leave a good rim around the bottom to support your dragon weight.  Remove all the paper towels and flatten out.  They will be reused with the next class.</a:t>
          </a:r>
        </a:p>
      </dsp:txBody>
      <dsp:txXfrm>
        <a:off x="107718" y="492306"/>
        <a:ext cx="4220220" cy="1991184"/>
      </dsp:txXfrm>
    </dsp:sp>
    <dsp:sp modelId="{A032D9EF-811B-4B3A-8C81-57E43001463B}">
      <dsp:nvSpPr>
        <dsp:cNvPr id="0" name=""/>
        <dsp:cNvSpPr/>
      </dsp:nvSpPr>
      <dsp:spPr>
        <a:xfrm>
          <a:off x="0" y="2657448"/>
          <a:ext cx="4435656" cy="2206620"/>
        </a:xfrm>
        <a:prstGeom prst="roundRect">
          <a:avLst/>
        </a:prstGeom>
        <a:blipFill rotWithShape="1">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LAST step… Add your name/initials </a:t>
          </a:r>
          <a:r>
            <a:rPr lang="en-US" sz="2300" b="1" kern="1200"/>
            <a:t>very clearly </a:t>
          </a:r>
          <a:r>
            <a:rPr lang="en-US" sz="2300" kern="1200"/>
            <a:t>on the bottom somewhere</a:t>
          </a:r>
        </a:p>
      </dsp:txBody>
      <dsp:txXfrm>
        <a:off x="107718" y="2765166"/>
        <a:ext cx="4220220" cy="1991184"/>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40F88D-2BA3-4870-8F07-536C7DF277BE}"/>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3" name="Date Placeholder 2">
            <a:extLst>
              <a:ext uri="{FF2B5EF4-FFF2-40B4-BE49-F238E27FC236}">
                <a16:creationId xmlns:a16="http://schemas.microsoft.com/office/drawing/2014/main" id="{29B7C42F-FE75-4379-A1F9-F3828F106BB1}"/>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49D68AA6-2719-4887-89CE-ABD163FBD61C}" type="datetimeFigureOut">
              <a:rPr lang="en-US" altLang="en-US"/>
              <a:pPr/>
              <a:t>9/16/2022</a:t>
            </a:fld>
            <a:endParaRPr lang="en-US" altLang="en-US"/>
          </a:p>
        </p:txBody>
      </p:sp>
      <p:sp>
        <p:nvSpPr>
          <p:cNvPr id="4" name="Footer Placeholder 3">
            <a:extLst>
              <a:ext uri="{FF2B5EF4-FFF2-40B4-BE49-F238E27FC236}">
                <a16:creationId xmlns:a16="http://schemas.microsoft.com/office/drawing/2014/main" id="{D3F51200-238E-4991-B707-68EE7073B15A}"/>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5" name="Slide Number Placeholder 4">
            <a:extLst>
              <a:ext uri="{FF2B5EF4-FFF2-40B4-BE49-F238E27FC236}">
                <a16:creationId xmlns:a16="http://schemas.microsoft.com/office/drawing/2014/main" id="{82BAC309-0F6B-4E32-BF47-08A49917026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4BB0338-93D1-4B30-9F4F-CE31D86C6477}"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17C6F48-4F9F-4168-BEBE-422F05970B3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14339" name="Rectangle 3">
            <a:extLst>
              <a:ext uri="{FF2B5EF4-FFF2-40B4-BE49-F238E27FC236}">
                <a16:creationId xmlns:a16="http://schemas.microsoft.com/office/drawing/2014/main" id="{690B36AD-814B-4C45-9D30-60DD911BF53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13316" name="Rectangle 4">
            <a:extLst>
              <a:ext uri="{FF2B5EF4-FFF2-40B4-BE49-F238E27FC236}">
                <a16:creationId xmlns:a16="http://schemas.microsoft.com/office/drawing/2014/main" id="{8C744E16-AC83-48D6-AE75-520CD051F26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a:extLst>
              <a:ext uri="{FF2B5EF4-FFF2-40B4-BE49-F238E27FC236}">
                <a16:creationId xmlns:a16="http://schemas.microsoft.com/office/drawing/2014/main" id="{EA9C396E-9126-4C09-939F-316785D21DB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a:extLst>
              <a:ext uri="{FF2B5EF4-FFF2-40B4-BE49-F238E27FC236}">
                <a16:creationId xmlns:a16="http://schemas.microsoft.com/office/drawing/2014/main" id="{8F8E60B3-A16E-43AB-8716-8956DF8BF6D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4343" name="Rectangle 7">
            <a:extLst>
              <a:ext uri="{FF2B5EF4-FFF2-40B4-BE49-F238E27FC236}">
                <a16:creationId xmlns:a16="http://schemas.microsoft.com/office/drawing/2014/main" id="{0637D345-CB19-4C35-AD1F-CCB573F1492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4F1F1EA-9E2C-4E3C-B9B4-FF61D60C65B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Cerami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F5723AAC-202A-4EEF-9540-554EFC8C53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47E122E-A640-47CF-A10A-8D40FFC7AC1A}" type="slidenum">
              <a:rPr lang="en-US" altLang="en-US"/>
              <a:pPr>
                <a:spcBef>
                  <a:spcPct val="0"/>
                </a:spcBef>
              </a:pPr>
              <a:t>13</a:t>
            </a:fld>
            <a:endParaRPr lang="en-US" altLang="en-US"/>
          </a:p>
        </p:txBody>
      </p:sp>
      <p:sp>
        <p:nvSpPr>
          <p:cNvPr id="27650" name="Rectangle 2">
            <a:extLst>
              <a:ext uri="{FF2B5EF4-FFF2-40B4-BE49-F238E27FC236}">
                <a16:creationId xmlns:a16="http://schemas.microsoft.com/office/drawing/2014/main" id="{B57C5F4F-0C09-405D-9550-9767498E4E18}"/>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777D91D8-F0FE-4AAD-BA4E-054DC8491F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C45C1AE2-AC9F-4835-9CC1-B050F5D487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3C55A0F-092B-4E66-A2DD-A6B6E494C309}" type="slidenum">
              <a:rPr lang="en-US" altLang="en-US"/>
              <a:pPr>
                <a:spcBef>
                  <a:spcPct val="0"/>
                </a:spcBef>
              </a:pPr>
              <a:t>14</a:t>
            </a:fld>
            <a:endParaRPr lang="en-US" altLang="en-US"/>
          </a:p>
        </p:txBody>
      </p:sp>
      <p:sp>
        <p:nvSpPr>
          <p:cNvPr id="29698" name="Rectangle 2">
            <a:extLst>
              <a:ext uri="{FF2B5EF4-FFF2-40B4-BE49-F238E27FC236}">
                <a16:creationId xmlns:a16="http://schemas.microsoft.com/office/drawing/2014/main" id="{5782EA97-CA54-41D8-923F-FE116B7109C5}"/>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CC7452A3-9851-410C-9CA7-C552C221CB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Materials needed:</a:t>
            </a:r>
          </a:p>
          <a:p>
            <a:pPr marL="171450" indent="-171450" eaLnBrk="1" hangingPunct="1">
              <a:buFontTx/>
              <a:buChar char="-"/>
            </a:pPr>
            <a:r>
              <a:rPr lang="en-US" altLang="en-US" dirty="0">
                <a:latin typeface="Arial" panose="020B0604020202020204" pitchFamily="34" charset="0"/>
                <a:cs typeface="Arial" panose="020B0604020202020204" pitchFamily="34" charset="0"/>
              </a:rPr>
              <a:t>Clay slabs (one per student)</a:t>
            </a:r>
          </a:p>
          <a:p>
            <a:pPr marL="171450" indent="-171450" eaLnBrk="1" hangingPunct="1">
              <a:buFontTx/>
              <a:buChar char="-"/>
            </a:pPr>
            <a:r>
              <a:rPr lang="en-US" altLang="en-US" dirty="0">
                <a:latin typeface="Arial" panose="020B0604020202020204" pitchFamily="34" charset="0"/>
                <a:cs typeface="Arial" panose="020B0604020202020204" pitchFamily="34" charset="0"/>
              </a:rPr>
              <a:t>Paper plates</a:t>
            </a:r>
          </a:p>
          <a:p>
            <a:pPr marL="171450" indent="-171450" eaLnBrk="1" hangingPunct="1">
              <a:buFontTx/>
              <a:buChar char="-"/>
            </a:pPr>
            <a:r>
              <a:rPr lang="en-US" altLang="en-US" dirty="0">
                <a:latin typeface="Arial" panose="020B0604020202020204" pitchFamily="34" charset="0"/>
                <a:cs typeface="Arial" panose="020B0604020202020204" pitchFamily="34" charset="0"/>
              </a:rPr>
              <a:t>Clay tools</a:t>
            </a:r>
          </a:p>
          <a:p>
            <a:pPr marL="171450" indent="-171450" eaLnBrk="1" hangingPunct="1">
              <a:buFontTx/>
              <a:buChar char="-"/>
            </a:pPr>
            <a:r>
              <a:rPr lang="en-US" altLang="en-US" dirty="0">
                <a:latin typeface="Arial" panose="020B0604020202020204" pitchFamily="34" charset="0"/>
                <a:cs typeface="Arial" panose="020B0604020202020204" pitchFamily="34" charset="0"/>
              </a:rPr>
              <a:t>Paper towels (3 x number of students)</a:t>
            </a:r>
          </a:p>
          <a:p>
            <a:pPr marL="171450" indent="-171450" eaLnBrk="1" hangingPunct="1">
              <a:buFontTx/>
              <a:buChar char="-"/>
            </a:pPr>
            <a:r>
              <a:rPr lang="en-US" altLang="en-US" dirty="0">
                <a:latin typeface="Arial" panose="020B0604020202020204" pitchFamily="34" charset="0"/>
                <a:cs typeface="Arial" panose="020B0604020202020204" pitchFamily="34" charset="0"/>
              </a:rPr>
              <a:t>Slip with paint brushes</a:t>
            </a:r>
          </a:p>
          <a:p>
            <a:pPr marL="171450" indent="-171450" eaLnBrk="1" hangingPunct="1">
              <a:buFontTx/>
              <a:buChar char="-"/>
            </a:pPr>
            <a:r>
              <a:rPr lang="en-US" altLang="en-US" dirty="0">
                <a:latin typeface="Arial" panose="020B0604020202020204" pitchFamily="34" charset="0"/>
                <a:cs typeface="Arial" panose="020B0604020202020204" pitchFamily="34" charset="0"/>
              </a:rPr>
              <a:t>Wet sponges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79513AA2-0495-4413-801E-B0D7478DDB93}"/>
              </a:ext>
            </a:extLst>
          </p:cNvPr>
          <p:cNvSpPr>
            <a:spLocks noGrp="1" noRot="1" noChangeAspect="1" noTextEdit="1"/>
          </p:cNvSpPr>
          <p:nvPr>
            <p:ph type="sldImg"/>
          </p:nvPr>
        </p:nvSpPr>
        <p:spPr>
          <a:ln/>
        </p:spPr>
      </p:sp>
      <p:sp>
        <p:nvSpPr>
          <p:cNvPr id="32770" name="Notes Placeholder 2">
            <a:extLst>
              <a:ext uri="{FF2B5EF4-FFF2-40B4-BE49-F238E27FC236}">
                <a16:creationId xmlns:a16="http://schemas.microsoft.com/office/drawing/2014/main" id="{BE0E046E-1E07-4846-AD1B-A3FCBBF6D5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771" name="Slide Number Placeholder 3">
            <a:extLst>
              <a:ext uri="{FF2B5EF4-FFF2-40B4-BE49-F238E27FC236}">
                <a16:creationId xmlns:a16="http://schemas.microsoft.com/office/drawing/2014/main" id="{6E16DA77-7A13-4452-B7ED-F9FFD85864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9BEEB6-1A6B-4243-8E1F-835FE0D1516A}" type="slidenum">
              <a:rPr lang="en-US" altLang="en-US"/>
              <a:pPr/>
              <a:t>15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Use the popsicle sticks, paperclips, and pencils to create texture on your dragon.  Practice on your scraps first if you like. </a:t>
            </a:r>
          </a:p>
          <a:p>
            <a:endParaRPr lang="en-US" altLang="en-US" sz="1200" dirty="0"/>
          </a:p>
          <a:p>
            <a:r>
              <a:rPr lang="en-US" altLang="en-US" sz="1200" dirty="0"/>
              <a:t>REMEMBER that the dragon is hollow.  Do not press through the dragon.  Use gentle pressure with the tools.</a:t>
            </a:r>
          </a:p>
          <a:p>
            <a:endParaRPr lang="en-US" altLang="en-US" sz="1200" dirty="0"/>
          </a:p>
          <a:p>
            <a:r>
              <a:rPr lang="en-US" altLang="en-US" sz="1200" dirty="0"/>
              <a:t>Add dots, noses, wavy lines, scales, skin or lines.  Is your dragon happy, sad, playful, protective, peaceful or fierce? </a:t>
            </a:r>
          </a:p>
          <a:p>
            <a:endParaRPr lang="en-US" dirty="0"/>
          </a:p>
        </p:txBody>
      </p:sp>
      <p:sp>
        <p:nvSpPr>
          <p:cNvPr id="4" name="Slide Number Placeholder 3"/>
          <p:cNvSpPr>
            <a:spLocks noGrp="1"/>
          </p:cNvSpPr>
          <p:nvPr>
            <p:ph type="sldNum" sz="quarter" idx="5"/>
          </p:nvPr>
        </p:nvSpPr>
        <p:spPr/>
        <p:txBody>
          <a:bodyPr/>
          <a:lstStyle/>
          <a:p>
            <a:fld id="{54F1F1EA-9E2C-4E3C-B9B4-FF61D60C65BD}" type="slidenum">
              <a:rPr lang="en-US" altLang="en-US" smtClean="0"/>
              <a:pPr/>
              <a:t>16</a:t>
            </a:fld>
            <a:endParaRPr lang="en-US" altLang="en-US"/>
          </a:p>
        </p:txBody>
      </p:sp>
    </p:spTree>
    <p:extLst>
      <p:ext uri="{BB962C8B-B14F-4D97-AF65-F5344CB8AC3E}">
        <p14:creationId xmlns:p14="http://schemas.microsoft.com/office/powerpoint/2010/main" val="95599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CDFBF344-5CC6-155B-F7EA-F47FD6AA9E21}"/>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E40BFEFB-1839-3FD2-58B8-F28B7DE828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675" name="Slide Number Placeholder 3">
            <a:extLst>
              <a:ext uri="{FF2B5EF4-FFF2-40B4-BE49-F238E27FC236}">
                <a16:creationId xmlns:a16="http://schemas.microsoft.com/office/drawing/2014/main" id="{4FF6CB1D-FB69-1C57-6564-942B3700CB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0A457-D0BA-4BED-A5C8-CCAF7C5FA68E}" type="slidenum">
              <a:rPr lang="en-US" altLang="en-US" smtClean="0"/>
              <a:pPr/>
              <a:t>17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BC74E5A-9072-4A7F-A46F-2EE484439D32}"/>
              </a:ext>
            </a:extLst>
          </p:cNvPr>
          <p:cNvSpPr>
            <a:spLocks noGrp="1" noRot="1" noChangeAspect="1" noTextEdit="1"/>
          </p:cNvSpPr>
          <p:nvPr>
            <p:ph type="sldImg"/>
          </p:nvPr>
        </p:nvSpPr>
        <p:spPr>
          <a:ln/>
        </p:spPr>
      </p:sp>
      <p:sp>
        <p:nvSpPr>
          <p:cNvPr id="34818" name="Notes Placeholder 2">
            <a:extLst>
              <a:ext uri="{FF2B5EF4-FFF2-40B4-BE49-F238E27FC236}">
                <a16:creationId xmlns:a16="http://schemas.microsoft.com/office/drawing/2014/main" id="{FAE59ACB-9663-4E94-9ABC-D0357EE4B4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4819" name="Slide Number Placeholder 3">
            <a:extLst>
              <a:ext uri="{FF2B5EF4-FFF2-40B4-BE49-F238E27FC236}">
                <a16:creationId xmlns:a16="http://schemas.microsoft.com/office/drawing/2014/main" id="{46CE0F61-A4E2-426A-AE3D-BAF1054DC4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87C937-EBCA-4A54-B5DD-CF7E152B5A14}" type="slidenum">
              <a:rPr lang="en-US" altLang="en-US"/>
              <a:pPr/>
              <a:t>18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Today we use a special electric oven called a kiln to cook the clay.   How hot does your kitchen oven at home reach when you are cooking food?  375 or 400 degrees F?  Our kiln will cook your projects at about 1800 -2000 degrees F. (show photo of kiln)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Cooking in a kiln is called firing.  This is important because it makes the clay stronger and more waterproof.  Clay that has been kiln fired would not return to a soft state even if it were in water for a long time.  That is because the extreme heat causes permanent physical and chemical changes to occur. These reactions, among other changes, cause the clay to be converted into a </a:t>
            </a:r>
            <a:r>
              <a:rPr lang="en-US" sz="1200" b="0" i="0" u="sng" strike="noStrike" cap="none">
                <a:solidFill>
                  <a:schemeClr val="hlink"/>
                </a:solidFill>
                <a:latin typeface="Calibri"/>
                <a:ea typeface="Calibri"/>
                <a:cs typeface="Calibri"/>
                <a:sym typeface="Calibri"/>
                <a:hlinkClick r:id="rId3"/>
              </a:rPr>
              <a:t>ceramic</a:t>
            </a:r>
            <a:r>
              <a:rPr lang="en-US" sz="1200" b="0" i="0" u="none" strike="noStrike" cap="none">
                <a:solidFill>
                  <a:schemeClr val="dk1"/>
                </a:solidFill>
                <a:latin typeface="Calibri"/>
                <a:ea typeface="Calibri"/>
                <a:cs typeface="Calibri"/>
                <a:sym typeface="Calibri"/>
              </a:rPr>
              <a:t> material.</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p:txBody>
      </p:sp>
      <p:sp>
        <p:nvSpPr>
          <p:cNvPr id="120" name="Google Shape;12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These projects we make today will need to dry in the open air for a week or two (this is the greenware state-•Greenware (noun) is the term given to clay objects when they have been shaped but have not </a:t>
            </a:r>
            <a:r>
              <a:rPr lang="en-US" sz="1200" b="0" i="0" u="none" strike="noStrike" cap="none" dirty="0" err="1">
                <a:solidFill>
                  <a:schemeClr val="dk1"/>
                </a:solidFill>
                <a:latin typeface="Calibri"/>
                <a:ea typeface="Calibri"/>
                <a:cs typeface="Calibri"/>
                <a:sym typeface="Calibri"/>
              </a:rPr>
              <a:t>not</a:t>
            </a:r>
            <a:r>
              <a:rPr lang="en-US" sz="1200" b="0" i="0" u="none" strike="noStrike" cap="none" dirty="0">
                <a:solidFill>
                  <a:schemeClr val="dk1"/>
                </a:solidFill>
                <a:latin typeface="Calibri"/>
                <a:ea typeface="Calibri"/>
                <a:cs typeface="Calibri"/>
                <a:sym typeface="Calibri"/>
              </a:rPr>
              <a:t> yet been bisque fired, which converts them from clay to ceramic. Greenware may be in any of the stages of drying: wet, damp, soft leather-hard, leather-hard, stiff leather-hard, dry, and bone dry.)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When they are completely dry they will be fired in the kiln for the first time (bisque fired) and look like this when they are done (hold up a sample of bisque fired piece).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After that, I will come back and you will paint the projects with something called glaze which is a special liquid like a paint that’s made of bits of ground up glass.  The piece will then be fired again in the kiln and will turn out like this (show a real glaze fired piece).</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Getting started:</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Students receive one canvas cloth on the desk, one slab of clay, dull pencil for writing name, cutting knife, texturizing tools (tongue depressors, screws, marker caps, etc.), tagboard template of project, tray for project drying, bowl with few drops of water for fingertip smoothing)</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27" name="Google Shape;12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5FEEF2F0-427D-4963-89FC-8A27B908DE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57A7734-482D-4164-8D2E-585746908F98}" type="slidenum">
              <a:rPr lang="en-US" altLang="en-US"/>
              <a:pPr>
                <a:spcBef>
                  <a:spcPct val="0"/>
                </a:spcBef>
              </a:pPr>
              <a:t>7</a:t>
            </a:fld>
            <a:endParaRPr lang="en-US" altLang="en-US"/>
          </a:p>
        </p:txBody>
      </p:sp>
      <p:sp>
        <p:nvSpPr>
          <p:cNvPr id="15362" name="Rectangle 2">
            <a:extLst>
              <a:ext uri="{FF2B5EF4-FFF2-40B4-BE49-F238E27FC236}">
                <a16:creationId xmlns:a16="http://schemas.microsoft.com/office/drawing/2014/main" id="{92A44C53-44DE-4A08-BF10-6D88D23B57ED}"/>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6D6DC8FE-A9C9-4A04-A6A3-ADA4AA0E61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BAE147A-CD5D-45F5-8070-A8EF246037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7767E06-4CFD-453B-86FC-0397FE4004AE}" type="slidenum">
              <a:rPr lang="en-US" altLang="en-US"/>
              <a:pPr>
                <a:spcBef>
                  <a:spcPct val="0"/>
                </a:spcBef>
              </a:pPr>
              <a:t>8</a:t>
            </a:fld>
            <a:endParaRPr lang="en-US" altLang="en-US"/>
          </a:p>
        </p:txBody>
      </p:sp>
      <p:sp>
        <p:nvSpPr>
          <p:cNvPr id="17410" name="Rectangle 2">
            <a:extLst>
              <a:ext uri="{FF2B5EF4-FFF2-40B4-BE49-F238E27FC236}">
                <a16:creationId xmlns:a16="http://schemas.microsoft.com/office/drawing/2014/main" id="{81E900CE-B6A8-43CE-8ED7-CC0A32AC4732}"/>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D3915610-DB42-425C-AD9A-BE37BF1361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cs typeface="Arial" panose="020B0604020202020204" pitchFamily="34" charset="0"/>
              </a:rPr>
              <a:t>By “Eastern”, we are primarily referencing how dragons are portrayed in China, Japan, Korea, and SE Asia (e.g. Vietnam, Cambodia) and to some extent, India.  </a:t>
            </a:r>
          </a:p>
          <a:p>
            <a:pPr eaLnBrk="1" hangingPunct="1">
              <a:buFontTx/>
              <a:buChar char="•"/>
            </a:pPr>
            <a:endParaRPr lang="en-US" altLang="en-US"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Dragon images and myths are found in Eastern art (paintings, clothing, statues, jewelry), literature (myths, stories), poetry, and song.</a:t>
            </a:r>
          </a:p>
          <a:p>
            <a:pPr eaLnBrk="1" hangingPunct="1">
              <a:buFontTx/>
              <a:buChar char="•"/>
            </a:pPr>
            <a:endParaRPr lang="en-US" altLang="en-US"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Unlike Western dragons, which are considered evil (fire-breathing, greedy, terrorizing and eating humans), Eastern dragons are revered and considered noble, wise, and good.  </a:t>
            </a:r>
          </a:p>
          <a:p>
            <a:pPr eaLnBrk="1" hangingPunct="1">
              <a:buFontTx/>
              <a:buChar char="•"/>
            </a:pPr>
            <a:endParaRPr lang="en-US" altLang="en-US"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Eastern dragons are often associated with water – having power over water and able to control the weather.  In times of drought, offering were made to the dragon king.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10BE019-1075-4EA4-BB52-7BF79AEDC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ED68847-4501-4B71-8477-1AC93CD62194}" type="slidenum">
              <a:rPr lang="en-US" altLang="en-US"/>
              <a:pPr>
                <a:spcBef>
                  <a:spcPct val="0"/>
                </a:spcBef>
              </a:pPr>
              <a:t>9</a:t>
            </a:fld>
            <a:endParaRPr lang="en-US" altLang="en-US"/>
          </a:p>
        </p:txBody>
      </p:sp>
      <p:sp>
        <p:nvSpPr>
          <p:cNvPr id="19458" name="Rectangle 2">
            <a:extLst>
              <a:ext uri="{FF2B5EF4-FFF2-40B4-BE49-F238E27FC236}">
                <a16:creationId xmlns:a16="http://schemas.microsoft.com/office/drawing/2014/main" id="{F40DAE89-0528-4B67-8503-43F7041485B2}"/>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B855630-99D2-4CD7-AF56-00ECEA2819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cs typeface="Arial" panose="020B0604020202020204" pitchFamily="34" charset="0"/>
              </a:rPr>
              <a:t>Eastern dragons are often comprised of several animal shapes.  They are generally serpentine in shape.  Other animal elements include tiger paws, deer/stag horns, scales of a carp, belly of clam, head of a camel, etc.  One theory states that the emperor would incorporate the tribal totem of each region he conquered (thus the amalgam of animals).  </a:t>
            </a:r>
          </a:p>
          <a:p>
            <a:pPr eaLnBrk="1" hangingPunct="1">
              <a:buFontTx/>
              <a:buChar char="•"/>
            </a:pP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a:t>
            </a:r>
            <a:r>
              <a:rPr lang="en-US" altLang="en-US" dirty="0" err="1">
                <a:latin typeface="Arial" panose="020B0604020202020204" pitchFamily="34" charset="0"/>
                <a:cs typeface="Arial" panose="020B0604020202020204" pitchFamily="34" charset="0"/>
              </a:rPr>
              <a:t>Chimu</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chee</a:t>
            </a:r>
            <a:r>
              <a:rPr lang="en-US" altLang="en-US" dirty="0">
                <a:latin typeface="Arial" panose="020B0604020202020204" pitchFamily="34" charset="0"/>
                <a:cs typeface="Arial" panose="020B0604020202020204" pitchFamily="34" charset="0"/>
              </a:rPr>
              <a:t>-moo) is unique to the Eastern dragon and is said to give the dragon the power to ascend to the sky.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8BA1A09F-8087-41B2-82D0-6734684B5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DF50E34-62E6-4711-9E27-898A63FC0BEE}" type="slidenum">
              <a:rPr lang="en-US" altLang="en-US"/>
              <a:pPr>
                <a:spcBef>
                  <a:spcPct val="0"/>
                </a:spcBef>
              </a:pPr>
              <a:t>10</a:t>
            </a:fld>
            <a:endParaRPr lang="en-US" altLang="en-US"/>
          </a:p>
        </p:txBody>
      </p:sp>
      <p:sp>
        <p:nvSpPr>
          <p:cNvPr id="21506" name="Rectangle 2">
            <a:extLst>
              <a:ext uri="{FF2B5EF4-FFF2-40B4-BE49-F238E27FC236}">
                <a16:creationId xmlns:a16="http://schemas.microsoft.com/office/drawing/2014/main" id="{2717C80B-6F04-4679-8C0F-C2EBE46916C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11CFA52-1ECC-48AF-AD46-8E8861C8CD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cs typeface="Arial" panose="020B0604020202020204" pitchFamily="34" charset="0"/>
              </a:rPr>
              <a:t>Eastern dragons are often portrayed holding a pearl or orb.  The pearl is generally thought to represent wealth, prosperity, and luck.  The pearl may also give the dragon certain powers.  Due to the symbolism and popularity of the dragon, dragon statues and dragon-themed items are often chosen as art work for businesses or important locations.</a:t>
            </a:r>
          </a:p>
          <a:p>
            <a:pPr eaLnBrk="1" hangingPunct="1">
              <a:buFontTx/>
              <a:buChar char="•"/>
            </a:pPr>
            <a:endParaRPr lang="en-US" altLang="en-US">
              <a:latin typeface="Arial" panose="020B0604020202020204" pitchFamily="34" charset="0"/>
              <a:cs typeface="Arial" panose="020B0604020202020204" pitchFamily="34" charset="0"/>
            </a:endParaRPr>
          </a:p>
          <a:p>
            <a:pPr eaLnBrk="1" hangingPunct="1">
              <a:buFontTx/>
              <a:buChar char="•"/>
            </a:pPr>
            <a:r>
              <a:rPr lang="en-US" altLang="en-US">
                <a:latin typeface="Arial" panose="020B0604020202020204" pitchFamily="34" charset="0"/>
                <a:cs typeface="Arial" panose="020B0604020202020204" pitchFamily="34" charset="0"/>
              </a:rPr>
              <a:t>The 117 scales are said to be comprised of 81 Yang/positive energy and 36 Yin/negative energy scales.  These amounts are all factors of 9, an important and auspicious number.  The dragon itself is often described in terms of 9 attributes.</a:t>
            </a:r>
          </a:p>
          <a:p>
            <a:pPr eaLnBrk="1" hangingPunct="1">
              <a:buFontTx/>
              <a:buChar char="•"/>
            </a:pPr>
            <a:endParaRPr lang="en-US" altLang="en-US">
              <a:latin typeface="Arial" panose="020B0604020202020204" pitchFamily="34" charset="0"/>
              <a:cs typeface="Arial" panose="020B0604020202020204" pitchFamily="34" charset="0"/>
            </a:endParaRPr>
          </a:p>
          <a:p>
            <a:pPr eaLnBrk="1" hangingPunct="1">
              <a:buFontTx/>
              <a:buChar char="•"/>
            </a:pPr>
            <a:r>
              <a:rPr lang="en-US" altLang="en-US">
                <a:latin typeface="Arial" panose="020B0604020202020204" pitchFamily="34" charset="0"/>
                <a:cs typeface="Arial" panose="020B0604020202020204" pitchFamily="34" charset="0"/>
              </a:rPr>
              <a:t>The number of toes was used to depict the type of dragon (5 for the emperor, 4 for nobility and high ranking officials, 3 for lesser nobility).  It was a capital offense to improperly portray a gold-colored, 5 toed dragon.</a:t>
            </a:r>
          </a:p>
          <a:p>
            <a:pPr eaLnBrk="1" hangingPunct="1">
              <a:buFontTx/>
              <a:buChar char="•"/>
            </a:pPr>
            <a:endParaRPr lang="en-US" altLang="en-US">
              <a:latin typeface="Arial" panose="020B0604020202020204" pitchFamily="34" charset="0"/>
              <a:cs typeface="Arial" panose="020B0604020202020204" pitchFamily="34" charset="0"/>
            </a:endParaRPr>
          </a:p>
          <a:p>
            <a:pPr eaLnBrk="1" hangingPunct="1">
              <a:buFontTx/>
              <a:buChar char="•"/>
            </a:pPr>
            <a:r>
              <a:rPr lang="en-US" altLang="en-US">
                <a:latin typeface="Arial" panose="020B0604020202020204" pitchFamily="34" charset="0"/>
                <a:cs typeface="Arial" panose="020B0604020202020204" pitchFamily="34" charset="0"/>
              </a:rPr>
              <a:t>Eastern color symbols tend to differ from western symbolism.  For example, red is a color of blessing and good fortune (it is the color of the bridal gown in China and India).  White is considered pure but is also the color representing death (as opposed to black).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DD308592-1C4A-4DAA-99E6-BA85DAEB25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F3A860A-A533-44FA-932F-FCDAA608E900}" type="slidenum">
              <a:rPr lang="en-US" altLang="en-US"/>
              <a:pPr>
                <a:spcBef>
                  <a:spcPct val="0"/>
                </a:spcBef>
              </a:pPr>
              <a:t>11</a:t>
            </a:fld>
            <a:endParaRPr lang="en-US" altLang="en-US"/>
          </a:p>
        </p:txBody>
      </p:sp>
      <p:sp>
        <p:nvSpPr>
          <p:cNvPr id="23554" name="Rectangle 2">
            <a:extLst>
              <a:ext uri="{FF2B5EF4-FFF2-40B4-BE49-F238E27FC236}">
                <a16:creationId xmlns:a16="http://schemas.microsoft.com/office/drawing/2014/main" id="{11B7FA05-1F69-4FE9-BF0B-F1B707BB15D6}"/>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B0158165-3FC2-4B37-A322-8E66E6EA8A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cs typeface="Arial" panose="020B0604020202020204" pitchFamily="34" charset="0"/>
              </a:rPr>
              <a:t>Dragon boats are long canoe-like boats with a dragon head carved on the front end of the boat.  A team of 10-22 people (including a drummer) race. This tradition originated over 2000 years ago in China and is extremely popular in numerous countries.</a:t>
            </a:r>
          </a:p>
          <a:p>
            <a:pPr eaLnBrk="1" hangingPunct="1">
              <a:buFontTx/>
              <a:buChar char="•"/>
            </a:pPr>
            <a:endParaRPr lang="en-US" altLang="en-US">
              <a:latin typeface="Arial" panose="020B0604020202020204" pitchFamily="34" charset="0"/>
              <a:cs typeface="Arial" panose="020B0604020202020204" pitchFamily="34" charset="0"/>
            </a:endParaRPr>
          </a:p>
          <a:p>
            <a:pPr eaLnBrk="1" hangingPunct="1">
              <a:buFontTx/>
              <a:buChar char="•"/>
            </a:pPr>
            <a:r>
              <a:rPr lang="en-US" altLang="en-US">
                <a:latin typeface="Arial" panose="020B0604020202020204" pitchFamily="34" charset="0"/>
                <a:cs typeface="Arial" panose="020B0604020202020204" pitchFamily="34" charset="0"/>
              </a:rPr>
              <a:t>Dragon dance – where a team of dancers use poles and hoops to make “a dragon” come alive.  The dance honors the dragon and is performed at special events such as New Year’s.</a:t>
            </a:r>
          </a:p>
          <a:p>
            <a:pPr eaLnBrk="1" hangingPunct="1">
              <a:buFontTx/>
              <a:buChar char="•"/>
            </a:pPr>
            <a:endParaRPr lang="en-US" altLang="en-US">
              <a:latin typeface="Arial" panose="020B0604020202020204" pitchFamily="34" charset="0"/>
              <a:cs typeface="Arial" panose="020B0604020202020204" pitchFamily="34" charset="0"/>
            </a:endParaRPr>
          </a:p>
          <a:p>
            <a:pPr eaLnBrk="1" hangingPunct="1">
              <a:buFontTx/>
              <a:buChar char="•"/>
            </a:pPr>
            <a:r>
              <a:rPr lang="en-US" altLang="en-US">
                <a:latin typeface="Arial" panose="020B0604020202020204" pitchFamily="34" charset="0"/>
                <a:cs typeface="Arial" panose="020B0604020202020204" pitchFamily="34" charset="0"/>
              </a:rPr>
              <a:t>Dragons were the chosen emblem of the Chinese emperor in ancient times.  </a:t>
            </a:r>
          </a:p>
          <a:p>
            <a:pPr eaLnBrk="1" hangingPunct="1">
              <a:buFontTx/>
              <a:buChar char="•"/>
            </a:pPr>
            <a:endParaRPr lang="en-US" altLang="en-US">
              <a:latin typeface="Arial" panose="020B0604020202020204" pitchFamily="34" charset="0"/>
              <a:cs typeface="Arial" panose="020B0604020202020204" pitchFamily="34" charset="0"/>
            </a:endParaRPr>
          </a:p>
          <a:p>
            <a:pPr eaLnBrk="1" hangingPunct="1">
              <a:buFontTx/>
              <a:buChar char="•"/>
            </a:pPr>
            <a:r>
              <a:rPr lang="en-US" altLang="en-US">
                <a:latin typeface="Arial" panose="020B0604020202020204" pitchFamily="34" charset="0"/>
                <a:cs typeface="Arial" panose="020B0604020202020204" pitchFamily="34" charset="0"/>
              </a:rPr>
              <a:t>Dragons are still commonly used in art and architecture.  There are several different types of dragons and they are incorporated into items depending on their function.  For example, a type of dragon that likes to guard is often displayed at entryways and prisons.  Dragons that cry are placed on bells.  Dragon who like to swallow are placed on ridgepoles for roofs to swallow evil influences.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72A7194D-2E66-41B3-AA35-610C0BBA18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21162A3-28BF-4298-8598-7F8CB9306779}" type="slidenum">
              <a:rPr lang="en-US" altLang="en-US"/>
              <a:pPr>
                <a:spcBef>
                  <a:spcPct val="0"/>
                </a:spcBef>
              </a:pPr>
              <a:t>12</a:t>
            </a:fld>
            <a:endParaRPr lang="en-US" altLang="en-US"/>
          </a:p>
        </p:txBody>
      </p:sp>
      <p:sp>
        <p:nvSpPr>
          <p:cNvPr id="25602" name="Rectangle 2">
            <a:extLst>
              <a:ext uri="{FF2B5EF4-FFF2-40B4-BE49-F238E27FC236}">
                <a16:creationId xmlns:a16="http://schemas.microsoft.com/office/drawing/2014/main" id="{74B1B3E4-E2A3-4DF6-A7A6-EB61227C65A4}"/>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C7AE3354-8135-4203-A683-8B8C358737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endParaRPr lang="en-US" altLang="en-US"/>
          </a:p>
        </p:txBody>
      </p:sp>
      <p:sp>
        <p:nvSpPr>
          <p:cNvPr id="5" name="Footer Placeholder 4"/>
          <p:cNvSpPr>
            <a:spLocks noGrp="1"/>
          </p:cNvSpPr>
          <p:nvPr>
            <p:ph type="ftr" sz="quarter" idx="11"/>
          </p:nvPr>
        </p:nvSpPr>
        <p:spPr>
          <a:xfrm>
            <a:off x="1921934" y="5054602"/>
            <a:ext cx="4064860" cy="279400"/>
          </a:xfrm>
        </p:spPr>
        <p:txBody>
          <a:bodyPr/>
          <a:lstStyle/>
          <a:p>
            <a:endParaRPr lang="en-US" altLang="en-US"/>
          </a:p>
        </p:txBody>
      </p:sp>
      <p:sp>
        <p:nvSpPr>
          <p:cNvPr id="6" name="Slide Number Placeholder 5"/>
          <p:cNvSpPr>
            <a:spLocks noGrp="1"/>
          </p:cNvSpPr>
          <p:nvPr>
            <p:ph type="sldNum" sz="quarter" idx="12"/>
          </p:nvPr>
        </p:nvSpPr>
        <p:spPr>
          <a:xfrm>
            <a:off x="6817317" y="5054602"/>
            <a:ext cx="413483" cy="279400"/>
          </a:xfrm>
        </p:spPr>
        <p:txBody>
          <a:bodyPr/>
          <a:lstStyle/>
          <a:p>
            <a:fld id="{EE091D9C-F2D3-4563-AFAC-BC53AE661D3E}" type="slidenum">
              <a:rPr lang="en-US" altLang="en-US" smtClean="0"/>
              <a:pPr/>
              <a:t>‹#›</a:t>
            </a:fld>
            <a:endParaRPr lang="en-US"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409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7B8716B-D38D-416A-AA71-509C131298FC}" type="slidenum">
              <a:rPr lang="en-US" altLang="en-US" smtClean="0"/>
              <a:pPr/>
              <a:t>‹#›</a:t>
            </a:fld>
            <a:endParaRPr lang="en-US" altLang="en-US"/>
          </a:p>
        </p:txBody>
      </p:sp>
    </p:spTree>
    <p:extLst>
      <p:ext uri="{BB962C8B-B14F-4D97-AF65-F5344CB8AC3E}">
        <p14:creationId xmlns:p14="http://schemas.microsoft.com/office/powerpoint/2010/main" val="2802054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7B8716B-D38D-416A-AA71-509C131298FC}" type="slidenum">
              <a:rPr lang="en-US" altLang="en-US" smtClean="0"/>
              <a:pPr/>
              <a:t>‹#›</a:t>
            </a:fld>
            <a:endParaRPr lang="en-US"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141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7B8716B-D38D-416A-AA71-509C131298FC}" type="slidenum">
              <a:rPr lang="en-US" altLang="en-US" smtClean="0"/>
              <a:pPr/>
              <a:t>‹#›</a:t>
            </a:fld>
            <a:endParaRPr lang="en-US"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682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7B8716B-D38D-416A-AA71-509C131298FC}" type="slidenum">
              <a:rPr lang="en-US" altLang="en-US" smtClean="0"/>
              <a:pPr/>
              <a:t>‹#›</a:t>
            </a:fld>
            <a:endParaRPr lang="en-US" altLang="en-US"/>
          </a:p>
        </p:txBody>
      </p:sp>
    </p:spTree>
    <p:extLst>
      <p:ext uri="{BB962C8B-B14F-4D97-AF65-F5344CB8AC3E}">
        <p14:creationId xmlns:p14="http://schemas.microsoft.com/office/powerpoint/2010/main" val="2903145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7B8716B-D38D-416A-AA71-509C131298FC}" type="slidenum">
              <a:rPr lang="en-US" altLang="en-US" smtClean="0"/>
              <a:pPr/>
              <a:t>‹#›</a:t>
            </a:fld>
            <a:endParaRPr lang="en-US"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0448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7B8716B-D38D-416A-AA71-509C131298FC}" type="slidenum">
              <a:rPr lang="en-US" altLang="en-US" smtClean="0"/>
              <a:pPr/>
              <a:t>‹#›</a:t>
            </a:fld>
            <a:endParaRPr lang="en-US"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4882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CF3B722-7E12-4611-B91B-69BDAC9B004D}" type="slidenum">
              <a:rPr lang="en-US" altLang="en-US" smtClean="0"/>
              <a:pPr/>
              <a:t>‹#›</a:t>
            </a:fld>
            <a:endParaRPr lang="en-US"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437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6DFDD7F-9437-4D03-B1E8-2B242C505047}" type="slidenum">
              <a:rPr lang="en-US" altLang="en-US" smtClean="0"/>
              <a:pPr/>
              <a:t>‹#›</a:t>
            </a:fld>
            <a:endParaRPr lang="en-US"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85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BB61851-72F3-42D1-BF08-735C3A667C52}" type="slidenum">
              <a:rPr lang="en-US" altLang="en-US" smtClean="0"/>
              <a:pPr/>
              <a:t>‹#›</a:t>
            </a:fld>
            <a:endParaRPr lang="en-US" altLang="en-US"/>
          </a:p>
        </p:txBody>
      </p:sp>
    </p:spTree>
    <p:extLst>
      <p:ext uri="{BB962C8B-B14F-4D97-AF65-F5344CB8AC3E}">
        <p14:creationId xmlns:p14="http://schemas.microsoft.com/office/powerpoint/2010/main" val="348891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35FF225-4FC8-48DC-AD6D-B21837BF2D82}" type="slidenum">
              <a:rPr lang="en-US" altLang="en-US" smtClean="0"/>
              <a:pPr/>
              <a:t>‹#›</a:t>
            </a:fld>
            <a:endParaRPr lang="en-US"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9173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54D1EAE-6EA7-44C8-BC8B-1B9F10D3E2E7}" type="slidenum">
              <a:rPr lang="en-US" altLang="en-US" smtClean="0"/>
              <a:pPr/>
              <a:t>‹#›</a:t>
            </a:fld>
            <a:endParaRPr lang="en-US" altLang="en-US"/>
          </a:p>
        </p:txBody>
      </p:sp>
    </p:spTree>
    <p:extLst>
      <p:ext uri="{BB962C8B-B14F-4D97-AF65-F5344CB8AC3E}">
        <p14:creationId xmlns:p14="http://schemas.microsoft.com/office/powerpoint/2010/main" val="94360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20288C8D-95DB-4431-9F0B-8216C9235811}" type="slidenum">
              <a:rPr lang="en-US" altLang="en-US" smtClean="0"/>
              <a:pPr/>
              <a:t>‹#›</a:t>
            </a:fld>
            <a:endParaRPr lang="en-US"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1652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2F2CB3F4-3547-43B8-8DCE-8D25F9E35806}" type="slidenum">
              <a:rPr lang="en-US" altLang="en-US" smtClean="0"/>
              <a:pPr/>
              <a:t>‹#›</a:t>
            </a:fld>
            <a:endParaRPr lang="en-US"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904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586D3218-2013-47F0-8A0D-C2EE82935470}" type="slidenum">
              <a:rPr lang="en-US" altLang="en-US" smtClean="0"/>
              <a:pPr/>
              <a:t>‹#›</a:t>
            </a:fld>
            <a:endParaRPr lang="en-US" altLang="en-US"/>
          </a:p>
        </p:txBody>
      </p:sp>
    </p:spTree>
    <p:extLst>
      <p:ext uri="{BB962C8B-B14F-4D97-AF65-F5344CB8AC3E}">
        <p14:creationId xmlns:p14="http://schemas.microsoft.com/office/powerpoint/2010/main" val="3637084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8F587FD-292D-4BF7-AAA1-04DDF4190BEA}" type="slidenum">
              <a:rPr lang="en-US" altLang="en-US" smtClean="0"/>
              <a:pPr/>
              <a:t>‹#›</a:t>
            </a:fld>
            <a:endParaRPr lang="en-US"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4840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2ECDF28-6726-4DE3-8E8B-F971CBE93743}" type="slidenum">
              <a:rPr lang="en-US" altLang="en-US" smtClean="0"/>
              <a:pPr/>
              <a:t>‹#›</a:t>
            </a:fld>
            <a:endParaRPr lang="en-US" altLang="en-US"/>
          </a:p>
        </p:txBody>
      </p:sp>
    </p:spTree>
    <p:extLst>
      <p:ext uri="{BB962C8B-B14F-4D97-AF65-F5344CB8AC3E}">
        <p14:creationId xmlns:p14="http://schemas.microsoft.com/office/powerpoint/2010/main" val="162550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7B8716B-D38D-416A-AA71-509C131298FC}" type="slidenum">
              <a:rPr lang="en-US" altLang="en-US" smtClean="0"/>
              <a:pPr/>
              <a:t>‹#›</a:t>
            </a:fld>
            <a:endParaRPr lang="en-US" altLang="en-US"/>
          </a:p>
        </p:txBody>
      </p:sp>
    </p:spTree>
    <p:extLst>
      <p:ext uri="{BB962C8B-B14F-4D97-AF65-F5344CB8AC3E}">
        <p14:creationId xmlns:p14="http://schemas.microsoft.com/office/powerpoint/2010/main" val="421390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en.wikipedia.org/wiki/File:2008_Olympic_Torch_Relay_in_SF_-_Dragon_dance_08.JPG" TargetMode="External"/><Relationship Id="rId13"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0.png"/><Relationship Id="rId12" Type="http://schemas.openxmlformats.org/officeDocument/2006/relationships/hyperlink" Target="http://zh.wikipedia.org/wiki/File:Bian-1.JP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en.wikipedia.org/wiki/File:Changchun-Temple-TaiQingDian-Bell-0306.jpg" TargetMode="External"/><Relationship Id="rId11" Type="http://schemas.openxmlformats.org/officeDocument/2006/relationships/image" Target="../media/image32.png"/><Relationship Id="rId5" Type="http://schemas.openxmlformats.org/officeDocument/2006/relationships/image" Target="../media/image29.jpeg"/><Relationship Id="rId10" Type="http://schemas.openxmlformats.org/officeDocument/2006/relationships/hyperlink" Target="http://zh.wikipedia.org/wiki/File:Chaofeng.JPG" TargetMode="External"/><Relationship Id="rId4" Type="http://schemas.openxmlformats.org/officeDocument/2006/relationships/hyperlink" Target="http://upload.wikimedia.org/wikipedia/commons/f/fe/LugouQiao-Qianlong-bridge-rebuilding-stele-3610.JPG" TargetMode="External"/><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4.jpeg"/><Relationship Id="rId7" Type="http://schemas.openxmlformats.org/officeDocument/2006/relationships/diagramLayout" Target="../diagrams/layout1.xml"/><Relationship Id="rId12"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35.jpeg"/><Relationship Id="rId5" Type="http://schemas.openxmlformats.org/officeDocument/2006/relationships/image" Target="../media/image21.png"/><Relationship Id="rId10" Type="http://schemas.microsoft.com/office/2007/relationships/diagramDrawing" Target="../diagrams/drawing1.xml"/><Relationship Id="rId4" Type="http://schemas.openxmlformats.org/officeDocument/2006/relationships/image" Target="../media/image20.pn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34.jpeg"/><Relationship Id="rId7" Type="http://schemas.openxmlformats.org/officeDocument/2006/relationships/diagramData" Target="../diagrams/data2.xml"/><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11" Type="http://schemas.microsoft.com/office/2007/relationships/diagramDrawing" Target="../diagrams/drawing2.xml"/><Relationship Id="rId5" Type="http://schemas.openxmlformats.org/officeDocument/2006/relationships/image" Target="../media/image21.png"/><Relationship Id="rId10" Type="http://schemas.openxmlformats.org/officeDocument/2006/relationships/diagramColors" Target="../diagrams/colors2.xml"/><Relationship Id="rId4" Type="http://schemas.openxmlformats.org/officeDocument/2006/relationships/image" Target="../media/image20.png"/><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4.jpeg"/><Relationship Id="rId7" Type="http://schemas.openxmlformats.org/officeDocument/2006/relationships/diagramData" Target="../diagrams/data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11" Type="http://schemas.microsoft.com/office/2007/relationships/diagramDrawing" Target="../diagrams/drawing3.xml"/><Relationship Id="rId5" Type="http://schemas.openxmlformats.org/officeDocument/2006/relationships/image" Target="../media/image21.png"/><Relationship Id="rId10" Type="http://schemas.openxmlformats.org/officeDocument/2006/relationships/diagramColors" Target="../diagrams/colors3.xml"/><Relationship Id="rId4" Type="http://schemas.openxmlformats.org/officeDocument/2006/relationships/image" Target="../media/image20.png"/><Relationship Id="rId9"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5.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3">
            <a:alphaModFix/>
          </a:blip>
          <a:srcRect/>
          <a:stretch/>
        </p:blipFill>
        <p:spPr>
          <a:xfrm>
            <a:off x="914400" y="1788038"/>
            <a:ext cx="3235181" cy="2034163"/>
          </a:xfrm>
          <a:prstGeom prst="rect">
            <a:avLst/>
          </a:prstGeom>
          <a:noFill/>
          <a:ln>
            <a:noFill/>
          </a:ln>
        </p:spPr>
      </p:pic>
      <p:pic>
        <p:nvPicPr>
          <p:cNvPr id="110" name="Google Shape;110;p16"/>
          <p:cNvPicPr preferRelativeResize="0"/>
          <p:nvPr/>
        </p:nvPicPr>
        <p:blipFill rotWithShape="1">
          <a:blip r:embed="rId4">
            <a:alphaModFix/>
          </a:blip>
          <a:srcRect/>
          <a:stretch/>
        </p:blipFill>
        <p:spPr>
          <a:xfrm>
            <a:off x="4545419" y="1795126"/>
            <a:ext cx="3352800" cy="2034163"/>
          </a:xfrm>
          <a:prstGeom prst="rect">
            <a:avLst/>
          </a:prstGeom>
          <a:noFill/>
          <a:ln>
            <a:noFill/>
          </a:ln>
        </p:spPr>
      </p:pic>
      <p:sp>
        <p:nvSpPr>
          <p:cNvPr id="2" name="TextBox 1">
            <a:extLst>
              <a:ext uri="{FF2B5EF4-FFF2-40B4-BE49-F238E27FC236}">
                <a16:creationId xmlns:a16="http://schemas.microsoft.com/office/drawing/2014/main" id="{03DA0C10-E68B-4107-82AC-2A20A38D60A5}"/>
              </a:ext>
            </a:extLst>
          </p:cNvPr>
          <p:cNvSpPr txBox="1"/>
          <p:nvPr/>
        </p:nvSpPr>
        <p:spPr>
          <a:xfrm>
            <a:off x="762000" y="4038600"/>
            <a:ext cx="8218948" cy="2585323"/>
          </a:xfrm>
          <a:prstGeom prst="rect">
            <a:avLst/>
          </a:prstGeom>
          <a:noFill/>
        </p:spPr>
        <p:txBody>
          <a:bodyPr wrap="square" rtlCol="0">
            <a:spAutoFit/>
          </a:bodyPr>
          <a:lstStyle/>
          <a:p>
            <a:pPr lvl="0"/>
            <a:r>
              <a:rPr lang="en-US" sz="1800" dirty="0">
                <a:solidFill>
                  <a:schemeClr val="dk1"/>
                </a:solidFill>
                <a:latin typeface="Calibri"/>
                <a:ea typeface="Calibri"/>
                <a:cs typeface="Calibri"/>
                <a:sym typeface="Calibri"/>
              </a:rPr>
              <a:t>Minerals from the earth – specifically silica and alumina.  Often clay is found near rivers where small particles of rock are carried down to a lower part and collect together to form clay.</a:t>
            </a:r>
            <a:endParaRPr lang="en-US" sz="1800" dirty="0"/>
          </a:p>
          <a:p>
            <a:pPr lvl="0"/>
            <a:endParaRPr lang="en-US" sz="1800"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sz="1800" dirty="0">
                <a:solidFill>
                  <a:schemeClr val="dk1"/>
                </a:solidFill>
                <a:latin typeface="Calibri"/>
                <a:ea typeface="Calibri"/>
                <a:cs typeface="Calibri"/>
                <a:sym typeface="Calibri"/>
              </a:rPr>
              <a:t>Clay is plastic when it’s wet – can be pushed, stretched, stamped, or impressed</a:t>
            </a:r>
            <a:endParaRPr lang="en-US" sz="1800" dirty="0"/>
          </a:p>
          <a:p>
            <a:pPr marL="285750" lvl="0" indent="-285750">
              <a:buFont typeface="Arial" panose="020B0604020202020204" pitchFamily="34" charset="0"/>
              <a:buChar char="•"/>
            </a:pPr>
            <a:r>
              <a:rPr lang="en-US" sz="1800" dirty="0">
                <a:solidFill>
                  <a:schemeClr val="dk1"/>
                </a:solidFill>
                <a:latin typeface="Calibri"/>
                <a:ea typeface="Calibri"/>
                <a:cs typeface="Calibri"/>
                <a:sym typeface="Calibri"/>
              </a:rPr>
              <a:t>Clay shrinks as it dries </a:t>
            </a:r>
            <a:endParaRPr lang="en-US" sz="1800" dirty="0"/>
          </a:p>
          <a:p>
            <a:pPr marL="285750" lvl="0" indent="-285750">
              <a:buFont typeface="Arial" panose="020B0604020202020204" pitchFamily="34" charset="0"/>
              <a:buChar char="•"/>
            </a:pPr>
            <a:r>
              <a:rPr lang="en-US" sz="1800" dirty="0">
                <a:solidFill>
                  <a:schemeClr val="dk1"/>
                </a:solidFill>
                <a:latin typeface="Calibri"/>
                <a:ea typeface="Calibri"/>
                <a:cs typeface="Calibri"/>
                <a:sym typeface="Calibri"/>
              </a:rPr>
              <a:t>Clay hardens as it dries</a:t>
            </a:r>
            <a:endParaRPr lang="en-US" sz="1800" dirty="0"/>
          </a:p>
          <a:p>
            <a:pPr marL="285750" lvl="0" indent="-285750">
              <a:buFont typeface="Arial" panose="020B0604020202020204" pitchFamily="34" charset="0"/>
              <a:buChar char="•"/>
            </a:pPr>
            <a:r>
              <a:rPr lang="en-US" sz="1800" dirty="0">
                <a:solidFill>
                  <a:schemeClr val="dk1"/>
                </a:solidFill>
                <a:latin typeface="Calibri"/>
                <a:ea typeface="Calibri"/>
                <a:cs typeface="Calibri"/>
                <a:sym typeface="Calibri"/>
              </a:rPr>
              <a:t>Clay becomes hard, durable, and waterproof when subjected to sufficient heat </a:t>
            </a:r>
            <a:endParaRPr lang="en-US" sz="1800" dirty="0"/>
          </a:p>
          <a:p>
            <a:endParaRPr lang="en-US" dirty="0"/>
          </a:p>
        </p:txBody>
      </p:sp>
      <p:sp>
        <p:nvSpPr>
          <p:cNvPr id="3" name="TextBox 2">
            <a:extLst>
              <a:ext uri="{FF2B5EF4-FFF2-40B4-BE49-F238E27FC236}">
                <a16:creationId xmlns:a16="http://schemas.microsoft.com/office/drawing/2014/main" id="{471C2BED-7EA2-44FE-8B95-27D6421DD634}"/>
              </a:ext>
            </a:extLst>
          </p:cNvPr>
          <p:cNvSpPr txBox="1"/>
          <p:nvPr/>
        </p:nvSpPr>
        <p:spPr>
          <a:xfrm>
            <a:off x="3048000" y="762000"/>
            <a:ext cx="3235181" cy="707886"/>
          </a:xfrm>
          <a:prstGeom prst="rect">
            <a:avLst/>
          </a:prstGeom>
          <a:noFill/>
        </p:spPr>
        <p:txBody>
          <a:bodyPr wrap="none" rtlCol="0">
            <a:spAutoFit/>
          </a:bodyPr>
          <a:lstStyle/>
          <a:p>
            <a:r>
              <a:rPr lang="en-US" sz="4000" dirty="0"/>
              <a:t>What is clay?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1FE2C0B3-F6DB-4265-B0FA-51C66E61248B}"/>
              </a:ext>
            </a:extLst>
          </p:cNvPr>
          <p:cNvSpPr>
            <a:spLocks noGrp="1" noChangeArrowheads="1"/>
          </p:cNvSpPr>
          <p:nvPr>
            <p:ph type="title"/>
          </p:nvPr>
        </p:nvSpPr>
        <p:spPr/>
        <p:txBody>
          <a:bodyPr/>
          <a:lstStyle/>
          <a:p>
            <a:pPr eaLnBrk="1" hangingPunct="1"/>
            <a:r>
              <a:rPr lang="en-US" altLang="en-US" dirty="0"/>
              <a:t>Symbolism</a:t>
            </a:r>
          </a:p>
        </p:txBody>
      </p:sp>
      <p:sp>
        <p:nvSpPr>
          <p:cNvPr id="20482" name="Rectangle 3">
            <a:extLst>
              <a:ext uri="{FF2B5EF4-FFF2-40B4-BE49-F238E27FC236}">
                <a16:creationId xmlns:a16="http://schemas.microsoft.com/office/drawing/2014/main" id="{F92087C9-6B0B-42CC-8C4E-56F9E347BA38}"/>
              </a:ext>
            </a:extLst>
          </p:cNvPr>
          <p:cNvSpPr>
            <a:spLocks noGrp="1" noChangeArrowheads="1"/>
          </p:cNvSpPr>
          <p:nvPr>
            <p:ph idx="1"/>
          </p:nvPr>
        </p:nvSpPr>
        <p:spPr>
          <a:xfrm>
            <a:off x="762000" y="2484437"/>
            <a:ext cx="7924800" cy="3763963"/>
          </a:xfrm>
        </p:spPr>
        <p:txBody>
          <a:bodyPr>
            <a:normAutofit fontScale="92500" lnSpcReduction="10000"/>
          </a:bodyPr>
          <a:lstStyle/>
          <a:p>
            <a:pPr eaLnBrk="1" hangingPunct="1">
              <a:lnSpc>
                <a:spcPct val="90000"/>
              </a:lnSpc>
              <a:spcAft>
                <a:spcPct val="20000"/>
              </a:spcAft>
            </a:pPr>
            <a:r>
              <a:rPr lang="en-US" altLang="en-US" dirty="0"/>
              <a:t>Pearl (wealth, prosperity) </a:t>
            </a:r>
            <a:r>
              <a:rPr lang="en-US" altLang="en-US" sz="2000" dirty="0"/>
              <a:t>people will buy dragons for good luck business gifts, wedding gifts</a:t>
            </a:r>
            <a:endParaRPr lang="en-US" altLang="en-US" dirty="0"/>
          </a:p>
          <a:p>
            <a:pPr eaLnBrk="1" hangingPunct="1">
              <a:lnSpc>
                <a:spcPct val="90000"/>
              </a:lnSpc>
              <a:spcAft>
                <a:spcPct val="20000"/>
              </a:spcAft>
            </a:pPr>
            <a:r>
              <a:rPr lang="en-US" altLang="en-US" dirty="0"/>
              <a:t>117 scales (81 positive, 36 negative)</a:t>
            </a:r>
          </a:p>
          <a:p>
            <a:pPr eaLnBrk="1" hangingPunct="1">
              <a:lnSpc>
                <a:spcPct val="90000"/>
              </a:lnSpc>
              <a:spcAft>
                <a:spcPct val="20000"/>
              </a:spcAft>
            </a:pPr>
            <a:r>
              <a:rPr lang="en-US" altLang="en-US" dirty="0"/>
              <a:t>Number of Toes (more toes, more power)</a:t>
            </a:r>
          </a:p>
          <a:p>
            <a:pPr eaLnBrk="1" hangingPunct="1">
              <a:lnSpc>
                <a:spcPct val="90000"/>
              </a:lnSpc>
              <a:spcAft>
                <a:spcPct val="20000"/>
              </a:spcAft>
            </a:pPr>
            <a:r>
              <a:rPr lang="en-US" altLang="en-US" dirty="0"/>
              <a:t>Color </a:t>
            </a:r>
          </a:p>
          <a:p>
            <a:pPr lvl="1" eaLnBrk="1" hangingPunct="1">
              <a:lnSpc>
                <a:spcPct val="90000"/>
              </a:lnSpc>
              <a:spcAft>
                <a:spcPct val="20000"/>
              </a:spcAft>
              <a:buFont typeface="Wingdings" panose="05000000000000000000" pitchFamily="2" charset="2"/>
              <a:buChar char="Ø"/>
            </a:pPr>
            <a:r>
              <a:rPr lang="en-US" altLang="en-US" sz="2000" dirty="0"/>
              <a:t>Azure/blue = compassionate</a:t>
            </a:r>
          </a:p>
          <a:p>
            <a:pPr lvl="1" eaLnBrk="1" hangingPunct="1">
              <a:lnSpc>
                <a:spcPct val="90000"/>
              </a:lnSpc>
              <a:spcAft>
                <a:spcPct val="20000"/>
              </a:spcAft>
              <a:buFont typeface="Wingdings" panose="05000000000000000000" pitchFamily="2" charset="2"/>
              <a:buChar char="Ø"/>
            </a:pPr>
            <a:r>
              <a:rPr lang="en-US" altLang="en-US" sz="2000" dirty="0"/>
              <a:t>Red = blessings</a:t>
            </a:r>
          </a:p>
          <a:p>
            <a:pPr lvl="1" eaLnBrk="1" hangingPunct="1">
              <a:lnSpc>
                <a:spcPct val="90000"/>
              </a:lnSpc>
              <a:spcAft>
                <a:spcPct val="20000"/>
              </a:spcAft>
              <a:buFont typeface="Wingdings" panose="05000000000000000000" pitchFamily="2" charset="2"/>
              <a:buChar char="Ø"/>
            </a:pPr>
            <a:r>
              <a:rPr lang="en-US" altLang="en-US" sz="2000" dirty="0"/>
              <a:t>Gold/yellow = king</a:t>
            </a:r>
          </a:p>
          <a:p>
            <a:pPr lvl="1" eaLnBrk="1" hangingPunct="1">
              <a:lnSpc>
                <a:spcPct val="90000"/>
              </a:lnSpc>
              <a:spcAft>
                <a:spcPct val="20000"/>
              </a:spcAft>
              <a:buFont typeface="Wingdings" panose="05000000000000000000" pitchFamily="2" charset="2"/>
              <a:buChar char="Ø"/>
            </a:pPr>
            <a:r>
              <a:rPr lang="en-US" altLang="en-US" sz="2000" dirty="0"/>
              <a:t>White = virtuous, pure</a:t>
            </a:r>
          </a:p>
          <a:p>
            <a:pPr lvl="1" eaLnBrk="1" hangingPunct="1">
              <a:lnSpc>
                <a:spcPct val="90000"/>
              </a:lnSpc>
              <a:spcAft>
                <a:spcPct val="20000"/>
              </a:spcAft>
              <a:buFont typeface="Wingdings" panose="05000000000000000000" pitchFamily="2" charset="2"/>
              <a:buChar char="Ø"/>
            </a:pPr>
            <a:r>
              <a:rPr lang="en-US" altLang="en-US" sz="2000" dirty="0"/>
              <a:t>Black = mystic</a:t>
            </a:r>
          </a:p>
          <a:p>
            <a:pPr lvl="1" eaLnBrk="1" hangingPunct="1">
              <a:lnSpc>
                <a:spcPct val="90000"/>
              </a:lnSpc>
              <a:spcAft>
                <a:spcPct val="20000"/>
              </a:spcAft>
              <a:buFont typeface="Wingdings" panose="05000000000000000000" pitchFamily="2" charset="2"/>
              <a:buChar char="Ø"/>
            </a:pPr>
            <a:endParaRPr lang="en-US" altLang="en-US" sz="2000" dirty="0"/>
          </a:p>
          <a:p>
            <a:pPr eaLnBrk="1" hangingPunct="1">
              <a:lnSpc>
                <a:spcPct val="90000"/>
              </a:lnSpc>
              <a:spcAft>
                <a:spcPct val="20000"/>
              </a:spcAft>
            </a:pPr>
            <a:endParaRPr lang="en-US" altLang="en-US" dirty="0"/>
          </a:p>
          <a:p>
            <a:pPr eaLnBrk="1" hangingPunct="1">
              <a:lnSpc>
                <a:spcPct val="90000"/>
              </a:lnSpc>
              <a:spcAft>
                <a:spcPct val="20000"/>
              </a:spcAft>
            </a:pPr>
            <a:endParaRPr lang="en-US" altLang="en-US" dirty="0"/>
          </a:p>
          <a:p>
            <a:pPr eaLnBrk="1" hangingPunct="1">
              <a:lnSpc>
                <a:spcPct val="90000"/>
              </a:lnSpc>
            </a:pPr>
            <a:endParaRPr lang="en-US" altLang="en-US" dirty="0"/>
          </a:p>
          <a:p>
            <a:pPr eaLnBrk="1" hangingPunct="1">
              <a:lnSpc>
                <a:spcPct val="90000"/>
              </a:lnSpc>
            </a:pPr>
            <a:endParaRPr lang="en-US" altLang="en-US" dirty="0"/>
          </a:p>
        </p:txBody>
      </p:sp>
      <p:pic>
        <p:nvPicPr>
          <p:cNvPr id="20483" name="Picture 5" descr="013912[1]">
            <a:extLst>
              <a:ext uri="{FF2B5EF4-FFF2-40B4-BE49-F238E27FC236}">
                <a16:creationId xmlns:a16="http://schemas.microsoft.com/office/drawing/2014/main" id="{EFAD07FC-565E-4364-8F1F-C519E64C3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649" y="2819400"/>
            <a:ext cx="255235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7EC557B-4442-48A1-8387-46FA6E6AA7A0}"/>
              </a:ext>
            </a:extLst>
          </p:cNvPr>
          <p:cNvSpPr>
            <a:spLocks noGrp="1" noChangeArrowheads="1"/>
          </p:cNvSpPr>
          <p:nvPr>
            <p:ph type="title"/>
          </p:nvPr>
        </p:nvSpPr>
        <p:spPr/>
        <p:txBody>
          <a:bodyPr/>
          <a:lstStyle/>
          <a:p>
            <a:pPr eaLnBrk="1" hangingPunct="1"/>
            <a:r>
              <a:rPr lang="en-US" altLang="en-US"/>
              <a:t>Dragons in Culture</a:t>
            </a:r>
          </a:p>
        </p:txBody>
      </p:sp>
      <p:sp>
        <p:nvSpPr>
          <p:cNvPr id="22530" name="Rectangle 3">
            <a:extLst>
              <a:ext uri="{FF2B5EF4-FFF2-40B4-BE49-F238E27FC236}">
                <a16:creationId xmlns:a16="http://schemas.microsoft.com/office/drawing/2014/main" id="{0F2FC28F-DBD7-4383-A427-312C859500E1}"/>
              </a:ext>
            </a:extLst>
          </p:cNvPr>
          <p:cNvSpPr>
            <a:spLocks noGrp="1" noChangeArrowheads="1"/>
          </p:cNvSpPr>
          <p:nvPr>
            <p:ph idx="1"/>
          </p:nvPr>
        </p:nvSpPr>
        <p:spPr/>
        <p:txBody>
          <a:bodyPr/>
          <a:lstStyle/>
          <a:p>
            <a:pPr eaLnBrk="1" hangingPunct="1"/>
            <a:r>
              <a:rPr lang="en-US" altLang="en-US"/>
              <a:t>Dragon boat racing (to honor the water dragons)</a:t>
            </a:r>
          </a:p>
          <a:p>
            <a:pPr eaLnBrk="1" hangingPunct="1"/>
            <a:r>
              <a:rPr lang="en-US" altLang="en-US"/>
              <a:t>Dragon dance (to celebrate special events)</a:t>
            </a:r>
          </a:p>
          <a:p>
            <a:pPr eaLnBrk="1" hangingPunct="1"/>
            <a:r>
              <a:rPr lang="en-US" altLang="en-US"/>
              <a:t>Symbol of Chinese emperors, royalty</a:t>
            </a:r>
          </a:p>
          <a:p>
            <a:pPr eaLnBrk="1" hangingPunct="1"/>
            <a:r>
              <a:rPr lang="en-US" altLang="en-US"/>
              <a:t>Architecture/Art (</a:t>
            </a:r>
            <a:r>
              <a:rPr lang="en-US" altLang="en-US" sz="2000"/>
              <a:t>dragons that guard are placed on prisons, bridges; dragons that cry are placed on bells, dragons that like music are placed on bells, dragons that kill are put on swords)  </a:t>
            </a:r>
            <a:endParaRPr lang="en-US" altLang="en-US"/>
          </a:p>
          <a:p>
            <a:pPr eaLnBrk="1" hangingPunct="1"/>
            <a:endParaRPr lang="en-US" altLang="en-US"/>
          </a:p>
          <a:p>
            <a:pPr eaLnBrk="1" hangingPunct="1"/>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412EF566-C8F4-4672-A0C1-B7F4F84A3C3C}"/>
              </a:ext>
            </a:extLst>
          </p:cNvPr>
          <p:cNvSpPr>
            <a:spLocks noGrp="1" noChangeArrowheads="1"/>
          </p:cNvSpPr>
          <p:nvPr>
            <p:ph type="title" idx="4294967295"/>
          </p:nvPr>
        </p:nvSpPr>
        <p:spPr>
          <a:xfrm>
            <a:off x="76200" y="321469"/>
            <a:ext cx="8229600" cy="792162"/>
          </a:xfrm>
        </p:spPr>
        <p:txBody>
          <a:bodyPr/>
          <a:lstStyle/>
          <a:p>
            <a:pPr eaLnBrk="1" hangingPunct="1"/>
            <a:r>
              <a:rPr lang="en-US" altLang="en-US" sz="3200" dirty="0"/>
              <a:t>Eastern Dragons in Art/Architecture</a:t>
            </a:r>
          </a:p>
        </p:txBody>
      </p:sp>
      <p:pic>
        <p:nvPicPr>
          <p:cNvPr id="24578" name="Picture 7" descr="Nine Dragon Wall">
            <a:extLst>
              <a:ext uri="{FF2B5EF4-FFF2-40B4-BE49-F238E27FC236}">
                <a16:creationId xmlns:a16="http://schemas.microsoft.com/office/drawing/2014/main" id="{2E827BFA-EA9C-4976-8201-EBAB2682F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8">
            <a:extLst>
              <a:ext uri="{FF2B5EF4-FFF2-40B4-BE49-F238E27FC236}">
                <a16:creationId xmlns:a16="http://schemas.microsoft.com/office/drawing/2014/main" id="{1A870DEE-9761-4FB6-A387-0995C1323529}"/>
              </a:ext>
            </a:extLst>
          </p:cNvPr>
          <p:cNvSpPr txBox="1">
            <a:spLocks noChangeArrowheads="1"/>
          </p:cNvSpPr>
          <p:nvPr/>
        </p:nvSpPr>
        <p:spPr bwMode="auto">
          <a:xfrm>
            <a:off x="381000" y="2986086"/>
            <a:ext cx="3505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Nine Dragon Wall</a:t>
            </a:r>
          </a:p>
          <a:p>
            <a:pPr algn="ctr" eaLnBrk="1" hangingPunct="1">
              <a:spcBef>
                <a:spcPct val="50000"/>
              </a:spcBef>
              <a:buFontTx/>
              <a:buNone/>
            </a:pPr>
            <a:r>
              <a:rPr lang="en-US" altLang="en-US" sz="800" dirty="0"/>
              <a:t>(in Beijing, China)</a:t>
            </a:r>
          </a:p>
        </p:txBody>
      </p:sp>
      <p:pic>
        <p:nvPicPr>
          <p:cNvPr id="24580" name="Picture 10" descr="File:LugouQiao-Qianlong-bridge-rebuilding-stele-3610.JPG">
            <a:hlinkClick r:id="rId4"/>
            <a:extLst>
              <a:ext uri="{FF2B5EF4-FFF2-40B4-BE49-F238E27FC236}">
                <a16:creationId xmlns:a16="http://schemas.microsoft.com/office/drawing/2014/main" id="{B142D27F-59F2-4A7D-9085-35B1A1E80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990600"/>
            <a:ext cx="2724151"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11">
            <a:extLst>
              <a:ext uri="{FF2B5EF4-FFF2-40B4-BE49-F238E27FC236}">
                <a16:creationId xmlns:a16="http://schemas.microsoft.com/office/drawing/2014/main" id="{25C6F2E4-EE67-4210-A591-230DA7E8BC26}"/>
              </a:ext>
            </a:extLst>
          </p:cNvPr>
          <p:cNvSpPr txBox="1">
            <a:spLocks noChangeArrowheads="1"/>
          </p:cNvSpPr>
          <p:nvPr/>
        </p:nvSpPr>
        <p:spPr bwMode="auto">
          <a:xfrm>
            <a:off x="3665262" y="2975453"/>
            <a:ext cx="2971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Dragon on Bridge</a:t>
            </a:r>
          </a:p>
          <a:p>
            <a:pPr algn="ctr" eaLnBrk="1" hangingPunct="1">
              <a:spcBef>
                <a:spcPct val="50000"/>
              </a:spcBef>
              <a:buFontTx/>
              <a:buNone/>
            </a:pPr>
            <a:r>
              <a:rPr lang="en-US" altLang="en-US" sz="800" dirty="0"/>
              <a:t>(Marco Polo Bridge in West Beijing)</a:t>
            </a:r>
          </a:p>
        </p:txBody>
      </p:sp>
      <p:pic>
        <p:nvPicPr>
          <p:cNvPr id="24582" name="Picture 13">
            <a:hlinkClick r:id="rId6"/>
            <a:extLst>
              <a:ext uri="{FF2B5EF4-FFF2-40B4-BE49-F238E27FC236}">
                <a16:creationId xmlns:a16="http://schemas.microsoft.com/office/drawing/2014/main" id="{D25D8940-BA95-4F22-B401-B0FFABB329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71536" y="3640439"/>
            <a:ext cx="2534444" cy="190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14">
            <a:extLst>
              <a:ext uri="{FF2B5EF4-FFF2-40B4-BE49-F238E27FC236}">
                <a16:creationId xmlns:a16="http://schemas.microsoft.com/office/drawing/2014/main" id="{721B2E57-F5B3-4F55-A402-D70129F4B419}"/>
              </a:ext>
            </a:extLst>
          </p:cNvPr>
          <p:cNvSpPr txBox="1">
            <a:spLocks noChangeArrowheads="1"/>
          </p:cNvSpPr>
          <p:nvPr/>
        </p:nvSpPr>
        <p:spPr bwMode="auto">
          <a:xfrm>
            <a:off x="969703" y="5544816"/>
            <a:ext cx="2133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Crying dragon</a:t>
            </a:r>
          </a:p>
          <a:p>
            <a:pPr algn="ctr" eaLnBrk="1" hangingPunct="1">
              <a:spcBef>
                <a:spcPct val="50000"/>
              </a:spcBef>
              <a:buFontTx/>
              <a:buNone/>
            </a:pPr>
            <a:r>
              <a:rPr lang="en-US" altLang="en-US" sz="800" dirty="0"/>
              <a:t>(</a:t>
            </a:r>
            <a:r>
              <a:rPr lang="en-US" altLang="en-US" sz="800" dirty="0" err="1"/>
              <a:t>Wudang</a:t>
            </a:r>
            <a:r>
              <a:rPr lang="en-US" altLang="en-US" sz="800" dirty="0"/>
              <a:t> Palace bell)</a:t>
            </a:r>
          </a:p>
        </p:txBody>
      </p:sp>
      <p:pic>
        <p:nvPicPr>
          <p:cNvPr id="24584" name="Picture 16" descr="180px-2008_Olympic_Torch_Relay_in_SF_-_Dragon_dance_08">
            <a:hlinkClick r:id="rId8"/>
            <a:extLst>
              <a:ext uri="{FF2B5EF4-FFF2-40B4-BE49-F238E27FC236}">
                <a16:creationId xmlns:a16="http://schemas.microsoft.com/office/drawing/2014/main" id="{667ED0B3-38F8-45C2-8D59-C06400E9EE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280694"/>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17">
            <a:extLst>
              <a:ext uri="{FF2B5EF4-FFF2-40B4-BE49-F238E27FC236}">
                <a16:creationId xmlns:a16="http://schemas.microsoft.com/office/drawing/2014/main" id="{3342FADD-A3D0-477A-B3B2-4F9156F02CE0}"/>
              </a:ext>
            </a:extLst>
          </p:cNvPr>
          <p:cNvSpPr txBox="1">
            <a:spLocks noChangeArrowheads="1"/>
          </p:cNvSpPr>
          <p:nvPr/>
        </p:nvSpPr>
        <p:spPr bwMode="auto">
          <a:xfrm>
            <a:off x="6324600" y="58515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Dragon dance</a:t>
            </a:r>
          </a:p>
        </p:txBody>
      </p:sp>
      <p:pic>
        <p:nvPicPr>
          <p:cNvPr id="24586" name="Picture 19">
            <a:hlinkClick r:id="rId10"/>
            <a:extLst>
              <a:ext uri="{FF2B5EF4-FFF2-40B4-BE49-F238E27FC236}">
                <a16:creationId xmlns:a16="http://schemas.microsoft.com/office/drawing/2014/main" id="{CE0B7FF2-74F2-42CF-9CBE-3B8CD2A6A0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3501960" y="3660586"/>
            <a:ext cx="2664923" cy="186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 Box 20">
            <a:extLst>
              <a:ext uri="{FF2B5EF4-FFF2-40B4-BE49-F238E27FC236}">
                <a16:creationId xmlns:a16="http://schemas.microsoft.com/office/drawing/2014/main" id="{F5C766C0-5621-43E1-8476-2DB94EF47A9F}"/>
              </a:ext>
            </a:extLst>
          </p:cNvPr>
          <p:cNvSpPr txBox="1">
            <a:spLocks noChangeArrowheads="1"/>
          </p:cNvSpPr>
          <p:nvPr/>
        </p:nvSpPr>
        <p:spPr bwMode="auto">
          <a:xfrm>
            <a:off x="6705600" y="38862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24588" name="Text Box 21">
            <a:extLst>
              <a:ext uri="{FF2B5EF4-FFF2-40B4-BE49-F238E27FC236}">
                <a16:creationId xmlns:a16="http://schemas.microsoft.com/office/drawing/2014/main" id="{66B6AB47-1445-4BF8-9BDA-3A83E55A3E9B}"/>
              </a:ext>
            </a:extLst>
          </p:cNvPr>
          <p:cNvSpPr txBox="1">
            <a:spLocks noChangeArrowheads="1"/>
          </p:cNvSpPr>
          <p:nvPr/>
        </p:nvSpPr>
        <p:spPr bwMode="auto">
          <a:xfrm>
            <a:off x="3661718" y="5527664"/>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ts val="0"/>
              </a:spcBef>
              <a:buFontTx/>
              <a:buNone/>
            </a:pPr>
            <a:r>
              <a:rPr lang="en-US" altLang="en-US" sz="1800" dirty="0"/>
              <a:t>Dragons on a roof</a:t>
            </a:r>
          </a:p>
          <a:p>
            <a:pPr algn="ctr" eaLnBrk="1" hangingPunct="1">
              <a:spcBef>
                <a:spcPts val="0"/>
              </a:spcBef>
              <a:buFontTx/>
              <a:buNone/>
            </a:pPr>
            <a:r>
              <a:rPr lang="en-US" altLang="en-US" sz="800" dirty="0"/>
              <a:t>(Sun Moon Lake in Taiwan)</a:t>
            </a:r>
            <a:r>
              <a:rPr lang="en-US" altLang="en-US" sz="1800" dirty="0"/>
              <a:t> </a:t>
            </a:r>
          </a:p>
        </p:txBody>
      </p:sp>
      <p:pic>
        <p:nvPicPr>
          <p:cNvPr id="24589" name="Picture 23" descr="Bian-1">
            <a:hlinkClick r:id="rId12"/>
            <a:extLst>
              <a:ext uri="{FF2B5EF4-FFF2-40B4-BE49-F238E27FC236}">
                <a16:creationId xmlns:a16="http://schemas.microsoft.com/office/drawing/2014/main" id="{889ED453-A3F2-440F-B583-A9E486D20A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8643" y="979908"/>
            <a:ext cx="194468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ext Box 24">
            <a:extLst>
              <a:ext uri="{FF2B5EF4-FFF2-40B4-BE49-F238E27FC236}">
                <a16:creationId xmlns:a16="http://schemas.microsoft.com/office/drawing/2014/main" id="{513B9667-850C-4CD6-B515-03780C02CC6B}"/>
              </a:ext>
            </a:extLst>
          </p:cNvPr>
          <p:cNvSpPr txBox="1">
            <a:spLocks noChangeArrowheads="1"/>
          </p:cNvSpPr>
          <p:nvPr/>
        </p:nvSpPr>
        <p:spPr bwMode="auto">
          <a:xfrm>
            <a:off x="6166884" y="336413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Guarding dragon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A9BC876-571A-45A6-93A3-FB2839CE6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F484B2EA-E61C-489C-A595-160191247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74" name="Picture 73">
              <a:extLst>
                <a:ext uri="{FF2B5EF4-FFF2-40B4-BE49-F238E27FC236}">
                  <a16:creationId xmlns:a16="http://schemas.microsoft.com/office/drawing/2014/main" id="{9E987F02-C120-4654-AD1E-98AF4B643EF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64E470B5-B546-4390-9A0D-408D49895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id="{D061B9CE-C400-4868-9385-01A0BBB98C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40C49D50-A49B-4F80-81C4-05BBCF4B5A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6625" name="Rectangle 2">
            <a:extLst>
              <a:ext uri="{FF2B5EF4-FFF2-40B4-BE49-F238E27FC236}">
                <a16:creationId xmlns:a16="http://schemas.microsoft.com/office/drawing/2014/main" id="{E3BB0E55-6406-46EA-B802-8C7A695786F9}"/>
              </a:ext>
            </a:extLst>
          </p:cNvPr>
          <p:cNvSpPr>
            <a:spLocks noGrp="1" noChangeArrowheads="1"/>
          </p:cNvSpPr>
          <p:nvPr>
            <p:ph type="title"/>
          </p:nvPr>
        </p:nvSpPr>
        <p:spPr>
          <a:xfrm>
            <a:off x="885075" y="982132"/>
            <a:ext cx="4765975" cy="1303867"/>
          </a:xfrm>
        </p:spPr>
        <p:txBody>
          <a:bodyPr>
            <a:normAutofit/>
          </a:bodyPr>
          <a:lstStyle/>
          <a:p>
            <a:pPr eaLnBrk="1" hangingPunct="1">
              <a:lnSpc>
                <a:spcPct val="90000"/>
              </a:lnSpc>
            </a:pPr>
            <a:r>
              <a:rPr lang="en-US" altLang="en-US" dirty="0"/>
              <a:t>Think About Your Dragon</a:t>
            </a:r>
          </a:p>
        </p:txBody>
      </p:sp>
      <p:cxnSp>
        <p:nvCxnSpPr>
          <p:cNvPr id="79" name="Straight Connector 78">
            <a:extLst>
              <a:ext uri="{FF2B5EF4-FFF2-40B4-BE49-F238E27FC236}">
                <a16:creationId xmlns:a16="http://schemas.microsoft.com/office/drawing/2014/main" id="{1124B3AE-D38B-4A63-B422-F9792E745B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7792" y="2400639"/>
            <a:ext cx="4320540"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6628" name="Rectangle 3">
            <a:extLst>
              <a:ext uri="{FF2B5EF4-FFF2-40B4-BE49-F238E27FC236}">
                <a16:creationId xmlns:a16="http://schemas.microsoft.com/office/drawing/2014/main" id="{581DA8BB-A24A-A934-5AB6-4983F548F04F}"/>
              </a:ext>
            </a:extLst>
          </p:cNvPr>
          <p:cNvGraphicFramePr>
            <a:graphicFrameLocks noGrp="1"/>
          </p:cNvGraphicFramePr>
          <p:nvPr>
            <p:ph idx="1"/>
            <p:extLst>
              <p:ext uri="{D42A27DB-BD31-4B8C-83A1-F6EECF244321}">
                <p14:modId xmlns:p14="http://schemas.microsoft.com/office/powerpoint/2010/main" val="572529368"/>
              </p:ext>
            </p:extLst>
          </p:nvPr>
        </p:nvGraphicFramePr>
        <p:xfrm>
          <a:off x="608409" y="2743686"/>
          <a:ext cx="7924800" cy="34628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Picture 3" descr="A picture containing insect&#10;&#10;Description automatically generated">
            <a:extLst>
              <a:ext uri="{FF2B5EF4-FFF2-40B4-BE49-F238E27FC236}">
                <a16:creationId xmlns:a16="http://schemas.microsoft.com/office/drawing/2014/main" id="{E8C1423F-CF44-4CEB-8CAD-8E7C78CB9DC9}"/>
              </a:ext>
            </a:extLst>
          </p:cNvPr>
          <p:cNvPicPr>
            <a:picLocks noChangeAspect="1"/>
          </p:cNvPicPr>
          <p:nvPr/>
        </p:nvPicPr>
        <p:blipFill rotWithShape="1">
          <a:blip r:embed="rId11">
            <a:extLst>
              <a:ext uri="{28A0092B-C50C-407E-A947-70E740481C1C}">
                <a14:useLocalDpi xmlns:a14="http://schemas.microsoft.com/office/drawing/2010/main" val="0"/>
              </a:ext>
            </a:extLst>
          </a:blip>
          <a:srcRect t="7835" b="15826"/>
          <a:stretch/>
        </p:blipFill>
        <p:spPr>
          <a:xfrm>
            <a:off x="5428332" y="737780"/>
            <a:ext cx="2129458" cy="1219204"/>
          </a:xfrm>
          <a:prstGeom prst="rect">
            <a:avLst/>
          </a:prstGeom>
          <a:ln w="57150" cmpd="thickThin">
            <a:noFill/>
            <a:miter lim="800000"/>
          </a:ln>
        </p:spPr>
      </p:pic>
      <p:pic>
        <p:nvPicPr>
          <p:cNvPr id="5" name="Picture 4" descr="A picture containing reptile, plastic&#10;&#10;Description automatically generated">
            <a:extLst>
              <a:ext uri="{FF2B5EF4-FFF2-40B4-BE49-F238E27FC236}">
                <a16:creationId xmlns:a16="http://schemas.microsoft.com/office/drawing/2014/main" id="{5FAC94D7-CCD0-4EBF-B964-7BC7FB534444}"/>
              </a:ext>
            </a:extLst>
          </p:cNvPr>
          <p:cNvPicPr>
            <a:picLocks noChangeAspect="1"/>
          </p:cNvPicPr>
          <p:nvPr/>
        </p:nvPicPr>
        <p:blipFill rotWithShape="1">
          <a:blip r:embed="rId12">
            <a:extLst>
              <a:ext uri="{28A0092B-C50C-407E-A947-70E740481C1C}">
                <a14:useLocalDpi xmlns:a14="http://schemas.microsoft.com/office/drawing/2010/main" val="0"/>
              </a:ext>
            </a:extLst>
          </a:blip>
          <a:srcRect t="20683" b="22139"/>
          <a:stretch/>
        </p:blipFill>
        <p:spPr>
          <a:xfrm>
            <a:off x="6319366" y="2085164"/>
            <a:ext cx="2132266" cy="914389"/>
          </a:xfrm>
          <a:prstGeom prst="rect">
            <a:avLst/>
          </a:prstGeom>
          <a:ln w="57150" cmpd="thickThin">
            <a:noFill/>
            <a:miter lim="8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8678" name="Rectangle 76">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79" name="Group 7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82" name="Picture 81">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4" name="Rectangle 83">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86" name="Picture 8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7" name="Picture 86">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8673" name="Rectangle 2">
            <a:extLst>
              <a:ext uri="{FF2B5EF4-FFF2-40B4-BE49-F238E27FC236}">
                <a16:creationId xmlns:a16="http://schemas.microsoft.com/office/drawing/2014/main" id="{645CFA40-1084-4679-8FDB-F9505424C774}"/>
              </a:ext>
            </a:extLst>
          </p:cNvPr>
          <p:cNvSpPr>
            <a:spLocks noGrp="1" noChangeArrowheads="1"/>
          </p:cNvSpPr>
          <p:nvPr>
            <p:ph type="title"/>
          </p:nvPr>
        </p:nvSpPr>
        <p:spPr>
          <a:xfrm>
            <a:off x="5651868" y="982132"/>
            <a:ext cx="2520579" cy="1303867"/>
          </a:xfrm>
        </p:spPr>
        <p:txBody>
          <a:bodyPr>
            <a:normAutofit/>
          </a:bodyPr>
          <a:lstStyle/>
          <a:p>
            <a:pPr eaLnBrk="1" hangingPunct="1">
              <a:lnSpc>
                <a:spcPct val="90000"/>
              </a:lnSpc>
            </a:pPr>
            <a:r>
              <a:rPr lang="en-US" altLang="en-US"/>
              <a:t>Make Your Dragon</a:t>
            </a:r>
          </a:p>
        </p:txBody>
      </p:sp>
      <p:sp>
        <p:nvSpPr>
          <p:cNvPr id="28680" name="Rectangle 87">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A3B159F8-14CD-434D-9375-3E3D6754FA98}"/>
              </a:ext>
            </a:extLst>
          </p:cNvPr>
          <p:cNvPicPr>
            <a:picLocks noChangeAspect="1"/>
          </p:cNvPicPr>
          <p:nvPr/>
        </p:nvPicPr>
        <p:blipFill rotWithShape="1">
          <a:blip r:embed="rId6">
            <a:extLst>
              <a:ext uri="{28A0092B-C50C-407E-A947-70E740481C1C}">
                <a14:useLocalDpi xmlns:a14="http://schemas.microsoft.com/office/drawing/2010/main" val="0"/>
              </a:ext>
            </a:extLst>
          </a:blip>
          <a:srcRect t="3773" b="14578"/>
          <a:stretch/>
        </p:blipFill>
        <p:spPr>
          <a:xfrm>
            <a:off x="1978318" y="1120868"/>
            <a:ext cx="2288881" cy="2491818"/>
          </a:xfrm>
          <a:prstGeom prst="rect">
            <a:avLst/>
          </a:prstGeom>
        </p:spPr>
      </p:pic>
      <p:cxnSp>
        <p:nvCxnSpPr>
          <p:cNvPr id="28681" name="Straight Connector 88">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8676" name="Rectangle 3">
            <a:extLst>
              <a:ext uri="{FF2B5EF4-FFF2-40B4-BE49-F238E27FC236}">
                <a16:creationId xmlns:a16="http://schemas.microsoft.com/office/drawing/2014/main" id="{7B160FE5-7BD5-13D5-6CA8-963FC0ED25FF}"/>
              </a:ext>
            </a:extLst>
          </p:cNvPr>
          <p:cNvGraphicFramePr>
            <a:graphicFrameLocks noGrp="1"/>
          </p:cNvGraphicFramePr>
          <p:nvPr>
            <p:ph idx="1"/>
            <p:extLst>
              <p:ext uri="{D42A27DB-BD31-4B8C-83A1-F6EECF244321}">
                <p14:modId xmlns:p14="http://schemas.microsoft.com/office/powerpoint/2010/main" val="913173045"/>
              </p:ext>
            </p:extLst>
          </p:nvPr>
        </p:nvGraphicFramePr>
        <p:xfrm>
          <a:off x="5651868" y="2556932"/>
          <a:ext cx="2520578" cy="3318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3">
            <a:extLst>
              <a:ext uri="{FF2B5EF4-FFF2-40B4-BE49-F238E27FC236}">
                <a16:creationId xmlns:a16="http://schemas.microsoft.com/office/drawing/2014/main" id="{72CB2727-C1DB-160B-F388-5FB449B78615}"/>
              </a:ext>
            </a:extLst>
          </p:cNvPr>
          <p:cNvPicPr>
            <a:picLocks noChangeAspect="1"/>
          </p:cNvPicPr>
          <p:nvPr/>
        </p:nvPicPr>
        <p:blipFill>
          <a:blip r:embed="rId12"/>
          <a:stretch>
            <a:fillRect/>
          </a:stretch>
        </p:blipFill>
        <p:spPr>
          <a:xfrm>
            <a:off x="940083" y="3802467"/>
            <a:ext cx="4287346" cy="15014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142" name="Picture 141">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3" name="Rectangle 142">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4" name="Picture 143">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5" name="Picture 144">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1745" name="Title 1">
            <a:extLst>
              <a:ext uri="{FF2B5EF4-FFF2-40B4-BE49-F238E27FC236}">
                <a16:creationId xmlns:a16="http://schemas.microsoft.com/office/drawing/2014/main" id="{6AD78AA6-E50F-45AD-B090-2642603E8FF2}"/>
              </a:ext>
            </a:extLst>
          </p:cNvPr>
          <p:cNvSpPr>
            <a:spLocks noGrp="1"/>
          </p:cNvSpPr>
          <p:nvPr>
            <p:ph type="title"/>
          </p:nvPr>
        </p:nvSpPr>
        <p:spPr>
          <a:xfrm>
            <a:off x="3469881" y="982132"/>
            <a:ext cx="4702567" cy="1303867"/>
          </a:xfrm>
        </p:spPr>
        <p:txBody>
          <a:bodyPr>
            <a:normAutofit/>
          </a:bodyPr>
          <a:lstStyle/>
          <a:p>
            <a:r>
              <a:rPr lang="en-US" altLang="en-US"/>
              <a:t>Dragon directions</a:t>
            </a:r>
          </a:p>
        </p:txBody>
      </p:sp>
      <p:sp>
        <p:nvSpPr>
          <p:cNvPr id="147" name="Rectangle 146">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229440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BA531DAE-7581-471B-B95B-96DC6F41E609}"/>
              </a:ext>
            </a:extLst>
          </p:cNvPr>
          <p:cNvPicPr>
            <a:picLocks noChangeAspect="1"/>
          </p:cNvPicPr>
          <p:nvPr/>
        </p:nvPicPr>
        <p:blipFill rotWithShape="1">
          <a:blip r:embed="rId6">
            <a:extLst>
              <a:ext uri="{28A0092B-C50C-407E-A947-70E740481C1C}">
                <a14:useLocalDpi xmlns:a14="http://schemas.microsoft.com/office/drawing/2010/main" val="0"/>
              </a:ext>
            </a:extLst>
          </a:blip>
          <a:srcRect l="10005" r="26924" b="1"/>
          <a:stretch/>
        </p:blipFill>
        <p:spPr>
          <a:xfrm>
            <a:off x="594732" y="697655"/>
            <a:ext cx="2610585" cy="5518778"/>
          </a:xfrm>
          <a:prstGeom prst="rect">
            <a:avLst/>
          </a:prstGeom>
        </p:spPr>
      </p:pic>
      <p:cxnSp>
        <p:nvCxnSpPr>
          <p:cNvPr id="149" name="Straight Connector 148">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69881" y="2400639"/>
            <a:ext cx="4702566"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31750" name="Content Placeholder 2">
            <a:extLst>
              <a:ext uri="{FF2B5EF4-FFF2-40B4-BE49-F238E27FC236}">
                <a16:creationId xmlns:a16="http://schemas.microsoft.com/office/drawing/2014/main" id="{70FBF77A-0F72-2433-AB38-D199550EC5DB}"/>
              </a:ext>
            </a:extLst>
          </p:cNvPr>
          <p:cNvGraphicFramePr/>
          <p:nvPr>
            <p:extLst>
              <p:ext uri="{D42A27DB-BD31-4B8C-83A1-F6EECF244321}">
                <p14:modId xmlns:p14="http://schemas.microsoft.com/office/powerpoint/2010/main" val="4036384643"/>
              </p:ext>
            </p:extLst>
          </p:nvPr>
        </p:nvGraphicFramePr>
        <p:xfrm>
          <a:off x="3477361" y="2556932"/>
          <a:ext cx="4695086" cy="3318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Text, letter&#10;&#10;Description automatically generated">
            <a:extLst>
              <a:ext uri="{FF2B5EF4-FFF2-40B4-BE49-F238E27FC236}">
                <a16:creationId xmlns:a16="http://schemas.microsoft.com/office/drawing/2014/main" id="{3AB04C82-6B71-4B52-9500-B807A6CEF5AE}"/>
              </a:ext>
            </a:extLst>
          </p:cNvPr>
          <p:cNvPicPr>
            <a:picLocks noChangeAspect="1"/>
          </p:cNvPicPr>
          <p:nvPr/>
        </p:nvPicPr>
        <p:blipFill rotWithShape="1">
          <a:blip r:embed="rId3">
            <a:extLst>
              <a:ext uri="{28A0092B-C50C-407E-A947-70E740481C1C}">
                <a14:useLocalDpi xmlns:a14="http://schemas.microsoft.com/office/drawing/2010/main" val="0"/>
              </a:ext>
            </a:extLst>
          </a:blip>
          <a:srcRect l="15202" r="26569" b="-3"/>
          <a:stretch/>
        </p:blipFill>
        <p:spPr>
          <a:xfrm>
            <a:off x="144396" y="171716"/>
            <a:ext cx="2844951" cy="6514565"/>
          </a:xfrm>
          <a:prstGeom prst="rect">
            <a:avLst/>
          </a:prstGeom>
        </p:spPr>
      </p:pic>
      <p:pic>
        <p:nvPicPr>
          <p:cNvPr id="11" name="Picture 10" descr="A picture containing text, mammal, different&#10;&#10;Description automatically generated">
            <a:extLst>
              <a:ext uri="{FF2B5EF4-FFF2-40B4-BE49-F238E27FC236}">
                <a16:creationId xmlns:a16="http://schemas.microsoft.com/office/drawing/2014/main" id="{54FB4CF2-9210-4025-9227-2C850D751442}"/>
              </a:ext>
            </a:extLst>
          </p:cNvPr>
          <p:cNvPicPr>
            <a:picLocks noChangeAspect="1"/>
          </p:cNvPicPr>
          <p:nvPr/>
        </p:nvPicPr>
        <p:blipFill rotWithShape="1">
          <a:blip r:embed="rId4">
            <a:extLst>
              <a:ext uri="{28A0092B-C50C-407E-A947-70E740481C1C}">
                <a14:useLocalDpi xmlns:a14="http://schemas.microsoft.com/office/drawing/2010/main" val="0"/>
              </a:ext>
            </a:extLst>
          </a:blip>
          <a:srcRect l="20757" t="19589" r="17149" b="28943"/>
          <a:stretch/>
        </p:blipFill>
        <p:spPr>
          <a:xfrm>
            <a:off x="2971801" y="1447799"/>
            <a:ext cx="3033796" cy="3352801"/>
          </a:xfrm>
          <a:prstGeom prst="rect">
            <a:avLst/>
          </a:prstGeom>
        </p:spPr>
      </p:pic>
      <p:pic>
        <p:nvPicPr>
          <p:cNvPr id="14" name="Picture 13" descr="Text, letter&#10;&#10;Description automatically generated">
            <a:extLst>
              <a:ext uri="{FF2B5EF4-FFF2-40B4-BE49-F238E27FC236}">
                <a16:creationId xmlns:a16="http://schemas.microsoft.com/office/drawing/2014/main" id="{457318E9-1707-4ABF-AB20-C04A9404897F}"/>
              </a:ext>
            </a:extLst>
          </p:cNvPr>
          <p:cNvPicPr>
            <a:picLocks noChangeAspect="1"/>
          </p:cNvPicPr>
          <p:nvPr/>
        </p:nvPicPr>
        <p:blipFill rotWithShape="1">
          <a:blip r:embed="rId5">
            <a:extLst>
              <a:ext uri="{28A0092B-C50C-407E-A947-70E740481C1C}">
                <a14:useLocalDpi xmlns:a14="http://schemas.microsoft.com/office/drawing/2010/main" val="0"/>
              </a:ext>
            </a:extLst>
          </a:blip>
          <a:srcRect l="10653" r="31030" b="-3"/>
          <a:stretch/>
        </p:blipFill>
        <p:spPr>
          <a:xfrm>
            <a:off x="6141024" y="171716"/>
            <a:ext cx="2849255" cy="6514565"/>
          </a:xfrm>
          <a:prstGeom prst="rect">
            <a:avLst/>
          </a:prstGeom>
        </p:spPr>
      </p:pic>
    </p:spTree>
    <p:extLst>
      <p:ext uri="{BB962C8B-B14F-4D97-AF65-F5344CB8AC3E}">
        <p14:creationId xmlns:p14="http://schemas.microsoft.com/office/powerpoint/2010/main" val="2586112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A picture containing person, indoor, sitting, table&#10;&#10;Description automatically generated">
            <a:extLst>
              <a:ext uri="{FF2B5EF4-FFF2-40B4-BE49-F238E27FC236}">
                <a16:creationId xmlns:a16="http://schemas.microsoft.com/office/drawing/2014/main" id="{617FB305-F1F0-E5CB-C2F1-C5A883556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682" y="3586524"/>
            <a:ext cx="3567113"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8" descr="A picture containing person, holding, hand, yellow&#10;&#10;Description automatically generated">
            <a:extLst>
              <a:ext uri="{FF2B5EF4-FFF2-40B4-BE49-F238E27FC236}">
                <a16:creationId xmlns:a16="http://schemas.microsoft.com/office/drawing/2014/main" id="{29C211FA-CEE0-70CC-C07A-46EFED34A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t="-462" r="23334" b="462"/>
          <a:stretch>
            <a:fillRect/>
          </a:stretch>
        </p:blipFill>
        <p:spPr bwMode="auto">
          <a:xfrm rot="5400000">
            <a:off x="691933" y="3290887"/>
            <a:ext cx="32448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Content Placeholder 2">
            <a:extLst>
              <a:ext uri="{FF2B5EF4-FFF2-40B4-BE49-F238E27FC236}">
                <a16:creationId xmlns:a16="http://schemas.microsoft.com/office/drawing/2014/main" id="{AE48D08D-2D86-0F36-EDEE-5238188A7869}"/>
              </a:ext>
            </a:extLst>
          </p:cNvPr>
          <p:cNvSpPr>
            <a:spLocks noGrp="1" noChangeArrowheads="1"/>
          </p:cNvSpPr>
          <p:nvPr>
            <p:ph idx="1"/>
          </p:nvPr>
        </p:nvSpPr>
        <p:spPr>
          <a:xfrm>
            <a:off x="526256" y="762000"/>
            <a:ext cx="8091487" cy="3087326"/>
          </a:xfrm>
        </p:spPr>
        <p:txBody>
          <a:bodyPr>
            <a:normAutofit/>
          </a:bodyPr>
          <a:lstStyle/>
          <a:p>
            <a:r>
              <a:rPr lang="en-US" altLang="en-US" sz="1800" dirty="0"/>
              <a:t>Add 6 small skewer holes on each side of your dragon using a dull pencil.  This will allow a tea light to be placed inside so it will glow!</a:t>
            </a:r>
          </a:p>
          <a:p>
            <a:r>
              <a:rPr lang="en-US" altLang="en-US" sz="1800" dirty="0"/>
              <a:t>Add your names/initials very clearly on the bottom near the tail.</a:t>
            </a:r>
          </a:p>
          <a:p>
            <a:r>
              <a:rPr lang="en-US" altLang="en-US" sz="1800" dirty="0"/>
              <a:t>LAST step</a:t>
            </a:r>
            <a:r>
              <a:rPr lang="mr-IN" altLang="en-US" sz="1800" dirty="0"/>
              <a:t>…</a:t>
            </a:r>
            <a:r>
              <a:rPr lang="en-US" altLang="en-US" sz="1800" dirty="0"/>
              <a:t>cut a hole out of the bottom. Be sure to leave a good rim around the bottom to support your dragon weight, but circular to fit a standard tea light.  Remove all the paper towels using a back and forth motion to prevent ripping of the clay.  The paper towels will be reused with the next class.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33793" name="Title 1">
            <a:extLst>
              <a:ext uri="{FF2B5EF4-FFF2-40B4-BE49-F238E27FC236}">
                <a16:creationId xmlns:a16="http://schemas.microsoft.com/office/drawing/2014/main" id="{8EB2BF9C-6DF1-47C6-BC6B-33CB95CDE191}"/>
              </a:ext>
            </a:extLst>
          </p:cNvPr>
          <p:cNvSpPr>
            <a:spLocks noGrp="1"/>
          </p:cNvSpPr>
          <p:nvPr>
            <p:ph type="title"/>
          </p:nvPr>
        </p:nvSpPr>
        <p:spPr>
          <a:xfrm>
            <a:off x="791699" y="1055077"/>
            <a:ext cx="1899682" cy="4794578"/>
          </a:xfrm>
        </p:spPr>
        <p:txBody>
          <a:bodyPr>
            <a:normAutofit/>
          </a:bodyPr>
          <a:lstStyle/>
          <a:p>
            <a:r>
              <a:rPr lang="en-US" altLang="en-US" sz="3400">
                <a:solidFill>
                  <a:srgbClr val="262626"/>
                </a:solidFill>
              </a:rPr>
              <a:t>Dragon directions</a:t>
            </a:r>
          </a:p>
        </p:txBody>
      </p:sp>
      <p:sp useBgFill="1">
        <p:nvSpPr>
          <p:cNvPr id="78" name="Rectangle 77">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796" name="Content Placeholder 2">
            <a:extLst>
              <a:ext uri="{FF2B5EF4-FFF2-40B4-BE49-F238E27FC236}">
                <a16:creationId xmlns:a16="http://schemas.microsoft.com/office/drawing/2014/main" id="{2EF2C3BF-776C-270C-D4CE-A7560573E669}"/>
              </a:ext>
            </a:extLst>
          </p:cNvPr>
          <p:cNvGraphicFramePr>
            <a:graphicFrameLocks noGrp="1"/>
          </p:cNvGraphicFramePr>
          <p:nvPr>
            <p:ph idx="1"/>
            <p:extLst>
              <p:ext uri="{D42A27DB-BD31-4B8C-83A1-F6EECF244321}">
                <p14:modId xmlns:p14="http://schemas.microsoft.com/office/powerpoint/2010/main" val="3794047057"/>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7" name="Picture 8" descr="A picture containing bicycle, table&#10;&#10;Description automatically generated">
            <a:extLst>
              <a:ext uri="{FF2B5EF4-FFF2-40B4-BE49-F238E27FC236}">
                <a16:creationId xmlns:a16="http://schemas.microsoft.com/office/drawing/2014/main" id="{D01DA2E3-373F-CDF4-9435-DEE15264E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48397" y="398066"/>
            <a:ext cx="2435225" cy="182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11" descr="A picture containing sitting, black, brown, table&#10;&#10;Description automatically generated">
            <a:extLst>
              <a:ext uri="{FF2B5EF4-FFF2-40B4-BE49-F238E27FC236}">
                <a16:creationId xmlns:a16="http://schemas.microsoft.com/office/drawing/2014/main" id="{2AABE934-5E51-A884-7800-EC37634F2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343" y="3462027"/>
            <a:ext cx="2474121" cy="185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3" descr="A picture containing sitting, building, table, white&#10;&#10;Description automatically generated">
            <a:extLst>
              <a:ext uri="{FF2B5EF4-FFF2-40B4-BE49-F238E27FC236}">
                <a16:creationId xmlns:a16="http://schemas.microsoft.com/office/drawing/2014/main" id="{13FCBDEF-C919-F279-C420-81D3D15D9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0861" y="403027"/>
            <a:ext cx="2500312" cy="187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5" descr="A picture containing indoor, table, sitting, chair&#10;&#10;Description automatically generated">
            <a:extLst>
              <a:ext uri="{FF2B5EF4-FFF2-40B4-BE49-F238E27FC236}">
                <a16:creationId xmlns:a16="http://schemas.microsoft.com/office/drawing/2014/main" id="{0A321F86-A52E-D98B-73D3-7D5F270DB8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295106" y="424657"/>
            <a:ext cx="26685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7" descr="A picture containing indoor, table, sitting, mouse&#10;&#10;Description automatically generated">
            <a:extLst>
              <a:ext uri="{FF2B5EF4-FFF2-40B4-BE49-F238E27FC236}">
                <a16:creationId xmlns:a16="http://schemas.microsoft.com/office/drawing/2014/main" id="{62D6B886-EDCC-1CDF-EE31-88854E1544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927051" y="3559655"/>
            <a:ext cx="2474123" cy="185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18">
            <a:extLst>
              <a:ext uri="{FF2B5EF4-FFF2-40B4-BE49-F238E27FC236}">
                <a16:creationId xmlns:a16="http://schemas.microsoft.com/office/drawing/2014/main" id="{B590774D-32B4-3A50-D4CF-53E7C5EE2762}"/>
              </a:ext>
            </a:extLst>
          </p:cNvPr>
          <p:cNvSpPr txBox="1">
            <a:spLocks noChangeArrowheads="1"/>
          </p:cNvSpPr>
          <p:nvPr/>
        </p:nvSpPr>
        <p:spPr bwMode="auto">
          <a:xfrm>
            <a:off x="428029" y="2590773"/>
            <a:ext cx="2085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t>1</a:t>
            </a:r>
            <a:r>
              <a:rPr lang="en-US" altLang="en-US" sz="1200" baseline="30000" dirty="0"/>
              <a:t>st</a:t>
            </a:r>
            <a:r>
              <a:rPr lang="en-US" altLang="en-US" sz="1200" dirty="0"/>
              <a:t> cut chunks from the bag. Approx. 1 1/8 inch thick.</a:t>
            </a:r>
          </a:p>
        </p:txBody>
      </p:sp>
      <p:sp>
        <p:nvSpPr>
          <p:cNvPr id="29703" name="TextBox 20">
            <a:extLst>
              <a:ext uri="{FF2B5EF4-FFF2-40B4-BE49-F238E27FC236}">
                <a16:creationId xmlns:a16="http://schemas.microsoft.com/office/drawing/2014/main" id="{6A9748A6-D0A7-B54B-F2EE-51BEDEA63AAC}"/>
              </a:ext>
            </a:extLst>
          </p:cNvPr>
          <p:cNvSpPr txBox="1">
            <a:spLocks noChangeArrowheads="1"/>
          </p:cNvSpPr>
          <p:nvPr/>
        </p:nvSpPr>
        <p:spPr bwMode="auto">
          <a:xfrm>
            <a:off x="263821" y="5724512"/>
            <a:ext cx="2619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t>3</a:t>
            </a:r>
            <a:r>
              <a:rPr lang="en-US" altLang="en-US" sz="1200" baseline="30000" dirty="0"/>
              <a:t>rd</a:t>
            </a:r>
            <a:r>
              <a:rPr lang="en-US" altLang="en-US" sz="1200" dirty="0"/>
              <a:t> Turn the slab ¼ turn and roll the second time at ¼” depth.  You can roll 2 slabs at once.</a:t>
            </a:r>
          </a:p>
        </p:txBody>
      </p:sp>
      <p:sp>
        <p:nvSpPr>
          <p:cNvPr id="29704" name="TextBox 21">
            <a:extLst>
              <a:ext uri="{FF2B5EF4-FFF2-40B4-BE49-F238E27FC236}">
                <a16:creationId xmlns:a16="http://schemas.microsoft.com/office/drawing/2014/main" id="{537CE28B-0896-34ED-14CE-4066E86C2C00}"/>
              </a:ext>
            </a:extLst>
          </p:cNvPr>
          <p:cNvSpPr txBox="1">
            <a:spLocks noChangeArrowheads="1"/>
          </p:cNvSpPr>
          <p:nvPr/>
        </p:nvSpPr>
        <p:spPr bwMode="auto">
          <a:xfrm>
            <a:off x="3236317" y="2557491"/>
            <a:ext cx="2085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t>2</a:t>
            </a:r>
            <a:r>
              <a:rPr lang="en-US" altLang="en-US" sz="1200" baseline="30000" dirty="0"/>
              <a:t>nd</a:t>
            </a:r>
            <a:r>
              <a:rPr lang="en-US" altLang="en-US" sz="1200" dirty="0"/>
              <a:t> Roll 2 chunks at a time side by side at 3/8” roller depth</a:t>
            </a:r>
          </a:p>
        </p:txBody>
      </p:sp>
      <p:sp>
        <p:nvSpPr>
          <p:cNvPr id="29705" name="TextBox 22">
            <a:extLst>
              <a:ext uri="{FF2B5EF4-FFF2-40B4-BE49-F238E27FC236}">
                <a16:creationId xmlns:a16="http://schemas.microsoft.com/office/drawing/2014/main" id="{D2719301-2F4A-69D2-5D69-EAC898B62D67}"/>
              </a:ext>
            </a:extLst>
          </p:cNvPr>
          <p:cNvSpPr txBox="1">
            <a:spLocks noChangeArrowheads="1"/>
          </p:cNvSpPr>
          <p:nvPr/>
        </p:nvSpPr>
        <p:spPr bwMode="auto">
          <a:xfrm>
            <a:off x="3264298" y="5816695"/>
            <a:ext cx="2085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t>Slab should create a squarish shape.</a:t>
            </a:r>
          </a:p>
        </p:txBody>
      </p:sp>
      <p:sp>
        <p:nvSpPr>
          <p:cNvPr id="29706" name="TextBox 23">
            <a:extLst>
              <a:ext uri="{FF2B5EF4-FFF2-40B4-BE49-F238E27FC236}">
                <a16:creationId xmlns:a16="http://schemas.microsoft.com/office/drawing/2014/main" id="{AAD10E10-145F-913A-A4FA-A185974E285D}"/>
              </a:ext>
            </a:extLst>
          </p:cNvPr>
          <p:cNvSpPr txBox="1">
            <a:spLocks noChangeArrowheads="1"/>
          </p:cNvSpPr>
          <p:nvPr/>
        </p:nvSpPr>
        <p:spPr bwMode="auto">
          <a:xfrm>
            <a:off x="5608638" y="3886200"/>
            <a:ext cx="3200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Store the slabs in bins with a tight lid to prevent from drying out.  Use plastic bags inbetween layers, and plenty of damp paper towels in each layer to keep the clay moist. DO NOT stack all the bins.  The weight will crack the lids.</a:t>
            </a:r>
          </a:p>
        </p:txBody>
      </p:sp>
      <p:sp>
        <p:nvSpPr>
          <p:cNvPr id="29707" name="TextBox 24">
            <a:extLst>
              <a:ext uri="{FF2B5EF4-FFF2-40B4-BE49-F238E27FC236}">
                <a16:creationId xmlns:a16="http://schemas.microsoft.com/office/drawing/2014/main" id="{357C410C-4686-FC2B-0A97-18CCDECF21F4}"/>
              </a:ext>
            </a:extLst>
          </p:cNvPr>
          <p:cNvSpPr txBox="1">
            <a:spLocks noChangeArrowheads="1"/>
          </p:cNvSpPr>
          <p:nvPr/>
        </p:nvSpPr>
        <p:spPr bwMode="auto">
          <a:xfrm>
            <a:off x="5608638" y="2787650"/>
            <a:ext cx="2085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t>This only shows one chunk.  Place side by side to run 2 chunks at 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00301" y="1901748"/>
            <a:ext cx="3718455"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t>Plastic Stage</a:t>
            </a:r>
          </a:p>
        </p:txBody>
      </p:sp>
      <p:sp>
        <p:nvSpPr>
          <p:cNvPr id="6" name="Text Placeholder 3"/>
          <p:cNvSpPr txBox="1">
            <a:spLocks/>
          </p:cNvSpPr>
          <p:nvPr/>
        </p:nvSpPr>
        <p:spPr>
          <a:xfrm>
            <a:off x="1277712" y="2449726"/>
            <a:ext cx="3718455" cy="243840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000" dirty="0"/>
          </a:p>
          <a:p>
            <a:r>
              <a:rPr lang="en-US" sz="2400" dirty="0"/>
              <a:t> Workable</a:t>
            </a:r>
          </a:p>
          <a:p>
            <a:r>
              <a:rPr lang="en-US" sz="2400" dirty="0"/>
              <a:t>Moldable </a:t>
            </a:r>
          </a:p>
        </p:txBody>
      </p:sp>
      <p:pic>
        <p:nvPicPr>
          <p:cNvPr id="7" name="Picture 6" descr="Clay-lump.jpg"/>
          <p:cNvPicPr>
            <a:picLocks noChangeAspect="1"/>
          </p:cNvPicPr>
          <p:nvPr/>
        </p:nvPicPr>
        <p:blipFill>
          <a:blip r:embed="rId2"/>
          <a:stretch>
            <a:fillRect/>
          </a:stretch>
        </p:blipFill>
        <p:spPr>
          <a:xfrm>
            <a:off x="3962400" y="763516"/>
            <a:ext cx="4401321" cy="3300991"/>
          </a:xfrm>
          <a:prstGeom prst="rect">
            <a:avLst/>
          </a:prstGeom>
        </p:spPr>
      </p:pic>
      <p:pic>
        <p:nvPicPr>
          <p:cNvPr id="9" name="Picture 2" descr="http://www.amaco.com/cpwp/wp-content/uploads/2010/08/lesson-plan-45-ste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308247"/>
            <a:ext cx="2857777" cy="1911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1.bp.blogspot.com/_SHx3WThqdrM/TNLyyQrMGgI/AAAAAAAAAOo/gxr_5vfgmmo/s1600/DSCF64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2762" y="4315335"/>
            <a:ext cx="2549066" cy="1911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intlimg.demandmedia.com/DM-Resize/photos.demandstudios.com/46/104/fotolia_5527200_XS.jpg?w=396&amp;h=200&amp;keep_rati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92" y="4311647"/>
            <a:ext cx="2486025"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66800" y="926558"/>
            <a:ext cx="2581797" cy="369332"/>
          </a:xfrm>
          <a:prstGeom prst="rect">
            <a:avLst/>
          </a:prstGeom>
          <a:noFill/>
        </p:spPr>
        <p:txBody>
          <a:bodyPr wrap="none" rtlCol="0">
            <a:spAutoFit/>
          </a:bodyPr>
          <a:lstStyle/>
          <a:p>
            <a:r>
              <a:rPr lang="en-US" b="1" dirty="0"/>
              <a:t>How do we work with it?</a:t>
            </a:r>
          </a:p>
        </p:txBody>
      </p:sp>
    </p:spTree>
    <p:extLst>
      <p:ext uri="{BB962C8B-B14F-4D97-AF65-F5344CB8AC3E}">
        <p14:creationId xmlns:p14="http://schemas.microsoft.com/office/powerpoint/2010/main" val="1472095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573766"/>
            <a:ext cx="4876800" cy="12191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Greenware</a:t>
            </a:r>
            <a:r>
              <a:rPr lang="en-US" dirty="0"/>
              <a:t> Stage</a:t>
            </a:r>
          </a:p>
        </p:txBody>
      </p:sp>
      <p:sp>
        <p:nvSpPr>
          <p:cNvPr id="3" name="Text Placeholder 3"/>
          <p:cNvSpPr txBox="1">
            <a:spLocks/>
          </p:cNvSpPr>
          <p:nvPr/>
        </p:nvSpPr>
        <p:spPr>
          <a:xfrm>
            <a:off x="1066799" y="2006414"/>
            <a:ext cx="3352799" cy="2438404"/>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600" dirty="0"/>
              <a:t>Wet </a:t>
            </a:r>
          </a:p>
          <a:p>
            <a:r>
              <a:rPr lang="en-US" sz="3600" dirty="0"/>
              <a:t>Damp</a:t>
            </a:r>
          </a:p>
          <a:p>
            <a:r>
              <a:rPr lang="en-US" sz="3600" dirty="0"/>
              <a:t>Leather-hard</a:t>
            </a:r>
          </a:p>
          <a:p>
            <a:r>
              <a:rPr lang="en-US" sz="3600" dirty="0"/>
              <a:t>Bone dry</a:t>
            </a:r>
          </a:p>
          <a:p>
            <a:endParaRPr lang="en-US" sz="3600" dirty="0"/>
          </a:p>
          <a:p>
            <a:r>
              <a:rPr lang="en-US" sz="3600" dirty="0"/>
              <a:t>Once it is dry and light gray it becomes very fragile</a:t>
            </a:r>
          </a:p>
        </p:txBody>
      </p:sp>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581" y="1219200"/>
            <a:ext cx="3788118" cy="4868266"/>
          </a:xfrm>
          <a:prstGeom prst="rect">
            <a:avLst/>
          </a:prstGeom>
        </p:spPr>
      </p:pic>
      <p:pic>
        <p:nvPicPr>
          <p:cNvPr id="16396" name="Picture 12" descr="http://lakesidepottery.com/Media/JPG_Images/Kiln-pictures/pots-drying-in-kiln-r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03" y="4724400"/>
            <a:ext cx="4139994" cy="120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948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Electric Kiln</a:t>
            </a:r>
            <a:endParaRPr sz="4400" b="0" i="0" u="none" strike="noStrike" cap="none">
              <a:solidFill>
                <a:schemeClr val="dk1"/>
              </a:solidFill>
              <a:latin typeface="Calibri"/>
              <a:ea typeface="Calibri"/>
              <a:cs typeface="Calibri"/>
              <a:sym typeface="Calibri"/>
            </a:endParaRPr>
          </a:p>
        </p:txBody>
      </p:sp>
      <p:pic>
        <p:nvPicPr>
          <p:cNvPr id="123" name="Google Shape;123;p18" descr="Kiln-Far.jpg"/>
          <p:cNvPicPr preferRelativeResize="0"/>
          <p:nvPr/>
        </p:nvPicPr>
        <p:blipFill rotWithShape="1">
          <a:blip r:embed="rId3">
            <a:alphaModFix/>
          </a:blip>
          <a:srcRect/>
          <a:stretch/>
        </p:blipFill>
        <p:spPr>
          <a:xfrm>
            <a:off x="1143000" y="1295400"/>
            <a:ext cx="3124200" cy="4572000"/>
          </a:xfrm>
          <a:prstGeom prst="rect">
            <a:avLst/>
          </a:prstGeom>
          <a:noFill/>
          <a:ln>
            <a:noFill/>
          </a:ln>
        </p:spPr>
      </p:pic>
      <p:pic>
        <p:nvPicPr>
          <p:cNvPr id="4" name="Google Shape;131;p19" descr="Kiln-Close.jpg">
            <a:extLst>
              <a:ext uri="{FF2B5EF4-FFF2-40B4-BE49-F238E27FC236}">
                <a16:creationId xmlns:a16="http://schemas.microsoft.com/office/drawing/2014/main" id="{315C630E-D0EA-49A3-89E9-7B4EED3C4841}"/>
              </a:ext>
            </a:extLst>
          </p:cNvPr>
          <p:cNvPicPr preferRelativeResize="0"/>
          <p:nvPr/>
        </p:nvPicPr>
        <p:blipFill rotWithShape="1">
          <a:blip r:embed="rId4">
            <a:alphaModFix/>
          </a:blip>
          <a:srcRect/>
          <a:stretch/>
        </p:blipFill>
        <p:spPr>
          <a:xfrm>
            <a:off x="4253023" y="1752600"/>
            <a:ext cx="4133850" cy="3505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0814" y="2849424"/>
            <a:ext cx="3718455"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Bisqueware Stage</a:t>
            </a:r>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038601"/>
            <a:ext cx="3352800" cy="2235200"/>
          </a:xfrm>
          <a:prstGeom prst="rect">
            <a:avLst/>
          </a:prstGeom>
        </p:spPr>
      </p:pic>
      <p:sp>
        <p:nvSpPr>
          <p:cNvPr id="4" name="Text Placeholder 3"/>
          <p:cNvSpPr txBox="1">
            <a:spLocks/>
          </p:cNvSpPr>
          <p:nvPr/>
        </p:nvSpPr>
        <p:spPr>
          <a:xfrm>
            <a:off x="990600" y="4114800"/>
            <a:ext cx="3718455" cy="243840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000" dirty="0"/>
          </a:p>
          <a:p>
            <a:r>
              <a:rPr lang="en-US" sz="2000" dirty="0"/>
              <a:t>After fired in the kiln</a:t>
            </a:r>
          </a:p>
          <a:p>
            <a:r>
              <a:rPr lang="en-US" sz="2000" dirty="0"/>
              <a:t>Does not break that easily</a:t>
            </a:r>
          </a:p>
          <a:p>
            <a:r>
              <a:rPr lang="en-US" sz="2000" dirty="0"/>
              <a:t>The grey clay turns white</a:t>
            </a:r>
          </a:p>
        </p:txBody>
      </p:sp>
      <p:pic>
        <p:nvPicPr>
          <p:cNvPr id="14338" name="Picture 2" descr="http://www.thorpeallen.com/images/BisqueW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09600"/>
            <a:ext cx="3276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i.ebayimg.com/00/s/NDEzWDUwMA==/z/8ikAAOSwoQ1ToBVu/$_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685800"/>
            <a:ext cx="2362200" cy="195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062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
        <p:cNvGrpSpPr/>
        <p:nvPr/>
      </p:nvGrpSpPr>
      <p:grpSpPr>
        <a:xfrm>
          <a:off x="0" y="0"/>
          <a:ext cx="0" cy="0"/>
          <a:chOff x="0" y="0"/>
          <a:chExt cx="0" cy="0"/>
        </a:xfrm>
      </p:grpSpPr>
      <p:grpSp>
        <p:nvGrpSpPr>
          <p:cNvPr id="9" name="Group 8">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 name="Picture 9">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5" name="Straight Connector 14">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clay pots">
            <a:extLst>
              <a:ext uri="{FF2B5EF4-FFF2-40B4-BE49-F238E27FC236}">
                <a16:creationId xmlns:a16="http://schemas.microsoft.com/office/drawing/2014/main" id="{4C04911A-3CD1-9C09-3D66-D397AB583393}"/>
              </a:ext>
            </a:extLst>
          </p:cNvPr>
          <p:cNvPicPr>
            <a:picLocks noChangeAspect="1"/>
          </p:cNvPicPr>
          <p:nvPr/>
        </p:nvPicPr>
        <p:blipFill rotWithShape="1">
          <a:blip r:embed="rId5">
            <a:alphaModFix amt="35000"/>
          </a:blip>
          <a:srcRect l="472" r="10862"/>
          <a:stretch/>
        </p:blipFill>
        <p:spPr>
          <a:xfrm>
            <a:off x="20" y="10"/>
            <a:ext cx="9143980" cy="6857990"/>
          </a:xfrm>
          <a:prstGeom prst="rect">
            <a:avLst/>
          </a:prstGeom>
        </p:spPr>
      </p:pic>
      <p:sp>
        <p:nvSpPr>
          <p:cNvPr id="2" name="Title 1">
            <a:extLst>
              <a:ext uri="{FF2B5EF4-FFF2-40B4-BE49-F238E27FC236}">
                <a16:creationId xmlns:a16="http://schemas.microsoft.com/office/drawing/2014/main" id="{B11294AA-8B3F-403D-A781-469B8D13D7BF}"/>
              </a:ext>
            </a:extLst>
          </p:cNvPr>
          <p:cNvSpPr>
            <a:spLocks noGrp="1"/>
          </p:cNvSpPr>
          <p:nvPr>
            <p:ph type="title"/>
          </p:nvPr>
        </p:nvSpPr>
        <p:spPr>
          <a:xfrm>
            <a:off x="971551" y="982132"/>
            <a:ext cx="7200897" cy="1303867"/>
          </a:xfrm>
        </p:spPr>
        <p:txBody>
          <a:bodyPr vert="horz" lIns="91440" tIns="45720" rIns="91440" bIns="45720" rtlCol="0" anchor="ctr">
            <a:normAutofit/>
          </a:bodyPr>
          <a:lstStyle/>
          <a:p>
            <a:r>
              <a:rPr lang="en-US" sz="4400" dirty="0">
                <a:solidFill>
                  <a:srgbClr val="FFFFFF"/>
                </a:solidFill>
              </a:rPr>
              <a:t>All About Clay</a:t>
            </a:r>
          </a:p>
        </p:txBody>
      </p:sp>
      <p:cxnSp>
        <p:nvCxnSpPr>
          <p:cNvPr id="19" name="Straight Connector 18">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0221CD2-C54A-4EDC-A1BC-D007D88471FC}"/>
              </a:ext>
            </a:extLst>
          </p:cNvPr>
          <p:cNvSpPr txBox="1"/>
          <p:nvPr/>
        </p:nvSpPr>
        <p:spPr>
          <a:xfrm>
            <a:off x="971550" y="2556932"/>
            <a:ext cx="7200897" cy="3318936"/>
          </a:xfrm>
          <a:prstGeom prst="rect">
            <a:avLst/>
          </a:prstGeom>
        </p:spPr>
        <p:txBody>
          <a:bodyPr vert="horz" lIns="91440" tIns="45720" rIns="91440" bIns="45720" rtlCol="0" anchor="t">
            <a:normAutofit lnSpcReduction="10000"/>
          </a:bodyPr>
          <a:lstStyle/>
          <a:p>
            <a:pPr marL="285750" indent="-285750">
              <a:spcBef>
                <a:spcPct val="20000"/>
              </a:spcBef>
              <a:spcAft>
                <a:spcPts val="600"/>
              </a:spcAft>
              <a:buClr>
                <a:schemeClr val="accent1"/>
              </a:buClr>
              <a:buSzPct val="115000"/>
              <a:buFont typeface="Arial"/>
              <a:buChar char="•"/>
            </a:pPr>
            <a:r>
              <a:rPr lang="en-US" sz="4400" dirty="0">
                <a:solidFill>
                  <a:srgbClr val="FFFFFF"/>
                </a:solidFill>
              </a:rPr>
              <a:t>Dry it (greenware)</a:t>
            </a:r>
          </a:p>
          <a:p>
            <a:pPr marL="285750" indent="-285750">
              <a:spcBef>
                <a:spcPct val="20000"/>
              </a:spcBef>
              <a:spcAft>
                <a:spcPts val="600"/>
              </a:spcAft>
              <a:buClr>
                <a:schemeClr val="accent1"/>
              </a:buClr>
              <a:buSzPct val="115000"/>
              <a:buFont typeface="Arial"/>
              <a:buChar char="•"/>
            </a:pPr>
            <a:r>
              <a:rPr lang="en-US" sz="4400" dirty="0">
                <a:solidFill>
                  <a:srgbClr val="FFFFFF"/>
                </a:solidFill>
              </a:rPr>
              <a:t>Heat it (bisque firing in kiln)</a:t>
            </a:r>
          </a:p>
          <a:p>
            <a:pPr marL="285750" indent="-285750">
              <a:spcBef>
                <a:spcPct val="20000"/>
              </a:spcBef>
              <a:spcAft>
                <a:spcPts val="600"/>
              </a:spcAft>
              <a:buClr>
                <a:schemeClr val="accent1"/>
              </a:buClr>
              <a:buSzPct val="115000"/>
              <a:buFont typeface="Arial"/>
              <a:buChar char="•"/>
            </a:pPr>
            <a:r>
              <a:rPr lang="en-US" sz="4400" dirty="0">
                <a:solidFill>
                  <a:srgbClr val="FFFFFF"/>
                </a:solidFill>
              </a:rPr>
              <a:t>Glaze it (liquid glass paint)</a:t>
            </a:r>
          </a:p>
          <a:p>
            <a:pPr marL="285750" indent="-285750">
              <a:spcBef>
                <a:spcPct val="20000"/>
              </a:spcBef>
              <a:spcAft>
                <a:spcPts val="600"/>
              </a:spcAft>
              <a:buClr>
                <a:schemeClr val="accent1"/>
              </a:buClr>
              <a:buSzPct val="115000"/>
              <a:buFont typeface="Arial"/>
              <a:buChar char="•"/>
            </a:pPr>
            <a:r>
              <a:rPr lang="en-US" sz="4400" dirty="0">
                <a:solidFill>
                  <a:srgbClr val="FFFFFF"/>
                </a:solidFill>
              </a:rPr>
              <a:t>Heat it again (in kiln)</a:t>
            </a:r>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9D1017C-72B5-499A-8F39-42F811AFE941}"/>
              </a:ext>
            </a:extLst>
          </p:cNvPr>
          <p:cNvSpPr>
            <a:spLocks noGrp="1" noChangeArrowheads="1"/>
          </p:cNvSpPr>
          <p:nvPr>
            <p:ph type="title"/>
          </p:nvPr>
        </p:nvSpPr>
        <p:spPr/>
        <p:txBody>
          <a:bodyPr/>
          <a:lstStyle/>
          <a:p>
            <a:pPr eaLnBrk="1" hangingPunct="1"/>
            <a:r>
              <a:rPr lang="en-US" altLang="en-US" b="1" dirty="0"/>
              <a:t>Clay Project: Eastern Dragon</a:t>
            </a:r>
          </a:p>
        </p:txBody>
      </p:sp>
      <p:sp>
        <p:nvSpPr>
          <p:cNvPr id="14338" name="Rectangle 3">
            <a:extLst>
              <a:ext uri="{FF2B5EF4-FFF2-40B4-BE49-F238E27FC236}">
                <a16:creationId xmlns:a16="http://schemas.microsoft.com/office/drawing/2014/main" id="{41BCA006-8DCD-4659-9FA3-B91244102203}"/>
              </a:ext>
            </a:extLst>
          </p:cNvPr>
          <p:cNvSpPr>
            <a:spLocks noGrp="1" noChangeArrowheads="1"/>
          </p:cNvSpPr>
          <p:nvPr>
            <p:ph idx="1"/>
          </p:nvPr>
        </p:nvSpPr>
        <p:spPr/>
        <p:txBody>
          <a:bodyPr/>
          <a:lstStyle/>
          <a:p>
            <a:pPr eaLnBrk="1" hangingPunct="1">
              <a:buFontTx/>
              <a:buNone/>
            </a:pPr>
            <a:r>
              <a:rPr lang="en-US" altLang="en-US"/>
              <a:t> </a:t>
            </a:r>
          </a:p>
        </p:txBody>
      </p:sp>
      <p:pic>
        <p:nvPicPr>
          <p:cNvPr id="14340" name="Picture 10" descr="51Cba4a9cCL">
            <a:extLst>
              <a:ext uri="{FF2B5EF4-FFF2-40B4-BE49-F238E27FC236}">
                <a16:creationId xmlns:a16="http://schemas.microsoft.com/office/drawing/2014/main" id="{9FE46EE1-918A-4337-9AC5-A4C0B8EABF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400" r="97200">
                        <a14:foregroundMark x1="7800" y1="45600" x2="8800" y2="56000"/>
                        <a14:foregroundMark x1="8800" y1="56000" x2="5600" y2="44800"/>
                        <a14:foregroundMark x1="5600" y1="44800" x2="9600" y2="35400"/>
                        <a14:foregroundMark x1="9600" y1="35400" x2="7600" y2="45400"/>
                        <a14:foregroundMark x1="7600" y1="45400" x2="8600" y2="54600"/>
                        <a14:foregroundMark x1="9400" y1="34000" x2="12400" y2="32200"/>
                        <a14:foregroundMark x1="14200" y1="75600" x2="11200" y2="69000"/>
                        <a14:foregroundMark x1="90600" y1="42000" x2="90600" y2="39200"/>
                        <a14:foregroundMark x1="94000" y1="40200" x2="95400" y2="34400"/>
                        <a14:foregroundMark x1="96200" y1="40200" x2="97200" y2="36800"/>
                        <a14:foregroundMark x1="96600" y1="38000" x2="95400" y2="41200"/>
                        <a14:foregroundMark x1="97000" y1="36600" x2="97000" y2="36600"/>
                        <a14:foregroundMark x1="97000" y1="36600" x2="95200" y2="40800"/>
                        <a14:foregroundMark x1="7800" y1="34000" x2="6400" y2="34400"/>
                        <a14:foregroundMark x1="7600" y1="35000" x2="8200" y2="34800"/>
                        <a14:foregroundMark x1="8200" y1="34800" x2="10000" y2="35000"/>
                        <a14:foregroundMark x1="8732" y1="58803" x2="8600" y2="57400"/>
                        <a14:foregroundMark x1="9800" y1="70200" x2="9389" y2="65819"/>
                        <a14:foregroundMark x1="14600" y1="77600" x2="9000" y2="67400"/>
                        <a14:foregroundMark x1="7494" y1="58944" x2="6400" y2="52800"/>
                        <a14:foregroundMark x1="9000" y1="67400" x2="8732" y2="65894"/>
                        <a14:foregroundMark x1="9200" y1="66400" x2="11400" y2="61800"/>
                        <a14:backgroundMark x1="35400" y1="15200" x2="35400" y2="15200"/>
                        <a14:backgroundMark x1="38600" y1="14000" x2="58000" y2="10000"/>
                        <a14:backgroundMark x1="58000" y1="10000" x2="91400" y2="22000"/>
                        <a14:backgroundMark x1="97857" y1="27649" x2="99400" y2="29000"/>
                        <a14:backgroundMark x1="91400" y1="22000" x2="97755" y2="27560"/>
                        <a14:backgroundMark x1="93006" y1="49559" x2="83600" y2="79800"/>
                        <a14:backgroundMark x1="95585" y1="41266" x2="93179" y2="49002"/>
                        <a14:backgroundMark x1="99400" y1="29000" x2="97036" y2="36600"/>
                        <a14:backgroundMark x1="83600" y1="79800" x2="27000" y2="89600"/>
                        <a14:backgroundMark x1="16180" y1="82941" x2="8800" y2="78400"/>
                        <a14:backgroundMark x1="17109" y1="83513" x2="16759" y2="83297"/>
                        <a14:backgroundMark x1="27000" y1="89600" x2="17116" y2="83518"/>
                        <a14:backgroundMark x1="1020" y1="46112" x2="800" y2="45200"/>
                        <a14:backgroundMark x1="4536" y1="60707" x2="3524" y2="56505"/>
                        <a14:backgroundMark x1="7205" y1="71778" x2="5873" y2="66252"/>
                        <a14:backgroundMark x1="8800" y1="78400" x2="7298" y2="72165"/>
                        <a14:backgroundMark x1="14801" y1="27131" x2="24200" y2="15000"/>
                        <a14:backgroundMark x1="800" y1="45200" x2="1568" y2="44209"/>
                        <a14:backgroundMark x1="24200" y1="15000" x2="55800" y2="12600"/>
                        <a14:backgroundMark x1="55800" y1="12600" x2="57800" y2="17400"/>
                        <a14:backgroundMark x1="7000" y1="59000" x2="7800" y2="66000"/>
                      </a14:backgroundRemoval>
                    </a14:imgEffect>
                  </a14:imgLayer>
                </a14:imgProps>
              </a:ext>
              <a:ext uri="{28A0092B-C50C-407E-A947-70E740481C1C}">
                <a14:useLocalDpi xmlns:a14="http://schemas.microsoft.com/office/drawing/2010/main" val="0"/>
              </a:ext>
            </a:extLst>
          </a:blip>
          <a:srcRect/>
          <a:stretch>
            <a:fillRect/>
          </a:stretch>
        </p:blipFill>
        <p:spPr bwMode="auto">
          <a:xfrm>
            <a:off x="2743200" y="2895600"/>
            <a:ext cx="4248739" cy="424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toy figurines on a table&#10;&#10;Description automatically generated with low confidence">
            <a:extLst>
              <a:ext uri="{FF2B5EF4-FFF2-40B4-BE49-F238E27FC236}">
                <a16:creationId xmlns:a16="http://schemas.microsoft.com/office/drawing/2014/main" id="{5B170797-50C5-4D21-A7B4-B827F6BC022D}"/>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t="20000" b="23333"/>
          <a:stretch/>
        </p:blipFill>
        <p:spPr>
          <a:xfrm>
            <a:off x="990600" y="838200"/>
            <a:ext cx="7212105" cy="3065145"/>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411uAGBcg0L">
            <a:extLst>
              <a:ext uri="{FF2B5EF4-FFF2-40B4-BE49-F238E27FC236}">
                <a16:creationId xmlns:a16="http://schemas.microsoft.com/office/drawing/2014/main" id="{1AD899B7-BF8D-4402-BEB2-270426074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09" t="19186" r="12791" b="19768"/>
          <a:stretch>
            <a:fillRect/>
          </a:stretch>
        </p:blipFill>
        <p:spPr bwMode="auto">
          <a:xfrm>
            <a:off x="6096000" y="4343400"/>
            <a:ext cx="22288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a:extLst>
              <a:ext uri="{FF2B5EF4-FFF2-40B4-BE49-F238E27FC236}">
                <a16:creationId xmlns:a16="http://schemas.microsoft.com/office/drawing/2014/main" id="{05082890-6AC6-4B23-AD23-FD85D76F4D8E}"/>
              </a:ext>
            </a:extLst>
          </p:cNvPr>
          <p:cNvSpPr>
            <a:spLocks noGrp="1" noChangeArrowheads="1"/>
          </p:cNvSpPr>
          <p:nvPr>
            <p:ph type="title"/>
          </p:nvPr>
        </p:nvSpPr>
        <p:spPr>
          <a:xfrm>
            <a:off x="457200" y="838200"/>
            <a:ext cx="8229600" cy="1143000"/>
          </a:xfrm>
        </p:spPr>
        <p:txBody>
          <a:bodyPr/>
          <a:lstStyle/>
          <a:p>
            <a:pPr eaLnBrk="1" hangingPunct="1"/>
            <a:r>
              <a:rPr lang="en-US" altLang="en-US" dirty="0"/>
              <a:t>Eastern Dragon</a:t>
            </a:r>
          </a:p>
        </p:txBody>
      </p:sp>
      <p:sp>
        <p:nvSpPr>
          <p:cNvPr id="16387" name="Rectangle 3">
            <a:extLst>
              <a:ext uri="{FF2B5EF4-FFF2-40B4-BE49-F238E27FC236}">
                <a16:creationId xmlns:a16="http://schemas.microsoft.com/office/drawing/2014/main" id="{1B4F4DA4-EE3C-43BA-8753-601AD33F05E2}"/>
              </a:ext>
            </a:extLst>
          </p:cNvPr>
          <p:cNvSpPr>
            <a:spLocks noGrp="1" noChangeArrowheads="1"/>
          </p:cNvSpPr>
          <p:nvPr>
            <p:ph idx="1"/>
          </p:nvPr>
        </p:nvSpPr>
        <p:spPr>
          <a:xfrm>
            <a:off x="806745" y="2743200"/>
            <a:ext cx="7651455" cy="2590800"/>
          </a:xfrm>
        </p:spPr>
        <p:txBody>
          <a:bodyPr/>
          <a:lstStyle/>
          <a:p>
            <a:pPr eaLnBrk="1" hangingPunct="1">
              <a:spcAft>
                <a:spcPct val="20000"/>
              </a:spcAft>
            </a:pPr>
            <a:r>
              <a:rPr lang="en-US" altLang="en-US" dirty="0"/>
              <a:t>East: China, Japan, Korea, SE Asia</a:t>
            </a:r>
          </a:p>
          <a:p>
            <a:pPr eaLnBrk="1" hangingPunct="1">
              <a:spcAft>
                <a:spcPct val="20000"/>
              </a:spcAft>
            </a:pPr>
            <a:r>
              <a:rPr lang="en-US" altLang="en-US" dirty="0"/>
              <a:t>Prominent in arts, literature, poetry, song</a:t>
            </a:r>
          </a:p>
          <a:p>
            <a:pPr eaLnBrk="1" hangingPunct="1">
              <a:spcAft>
                <a:spcPct val="20000"/>
              </a:spcAft>
            </a:pPr>
            <a:r>
              <a:rPr lang="en-US" altLang="en-US" dirty="0"/>
              <a:t>Considered beautiful, wise, bringers of good luck, good fortune, powerful, divine</a:t>
            </a:r>
          </a:p>
          <a:p>
            <a:pPr eaLnBrk="1" hangingPunct="1">
              <a:spcAft>
                <a:spcPct val="20000"/>
              </a:spcAft>
            </a:pPr>
            <a:r>
              <a:rPr lang="en-US" altLang="en-US" dirty="0"/>
              <a:t>Believed to rule the lakes, ocean, rain</a:t>
            </a:r>
          </a:p>
          <a:p>
            <a:pPr eaLnBrk="1" hangingPunct="1">
              <a:spcAft>
                <a:spcPct val="20000"/>
              </a:spcAft>
            </a:pPr>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lvl="1" eaLnBrk="1" hangingPunct="1"/>
            <a:endParaRPr lang="en-US" altLang="en-US" dirty="0"/>
          </a:p>
          <a:p>
            <a:pPr eaLnBrk="1" hangingPunct="1">
              <a:buFontTx/>
              <a:buNone/>
            </a:pPr>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9DA64739-D5F7-4A45-9524-E938773112B4}"/>
              </a:ext>
            </a:extLst>
          </p:cNvPr>
          <p:cNvSpPr>
            <a:spLocks noGrp="1" noChangeArrowheads="1"/>
          </p:cNvSpPr>
          <p:nvPr>
            <p:ph type="title"/>
          </p:nvPr>
        </p:nvSpPr>
        <p:spPr/>
        <p:txBody>
          <a:bodyPr/>
          <a:lstStyle/>
          <a:p>
            <a:pPr algn="l" eaLnBrk="1" hangingPunct="1"/>
            <a:r>
              <a:rPr lang="en-US" altLang="en-US" dirty="0"/>
              <a:t>          Features</a:t>
            </a:r>
          </a:p>
        </p:txBody>
      </p:sp>
      <p:sp>
        <p:nvSpPr>
          <p:cNvPr id="18434" name="Rectangle 3">
            <a:extLst>
              <a:ext uri="{FF2B5EF4-FFF2-40B4-BE49-F238E27FC236}">
                <a16:creationId xmlns:a16="http://schemas.microsoft.com/office/drawing/2014/main" id="{E5E82971-5D3A-4362-BB37-07763ABCD9A7}"/>
              </a:ext>
            </a:extLst>
          </p:cNvPr>
          <p:cNvSpPr>
            <a:spLocks noGrp="1" noChangeArrowheads="1"/>
          </p:cNvSpPr>
          <p:nvPr>
            <p:ph idx="1"/>
          </p:nvPr>
        </p:nvSpPr>
        <p:spPr/>
        <p:txBody>
          <a:bodyPr/>
          <a:lstStyle/>
          <a:p>
            <a:pPr eaLnBrk="1" hangingPunct="1">
              <a:spcAft>
                <a:spcPct val="20000"/>
              </a:spcAft>
            </a:pPr>
            <a:r>
              <a:rPr lang="en-US" altLang="en-US" dirty="0"/>
              <a:t>Snake-like bodies</a:t>
            </a:r>
          </a:p>
          <a:p>
            <a:pPr eaLnBrk="1" hangingPunct="1">
              <a:spcAft>
                <a:spcPct val="20000"/>
              </a:spcAft>
            </a:pPr>
            <a:r>
              <a:rPr lang="en-US" altLang="en-US" dirty="0"/>
              <a:t>4 legs, toes</a:t>
            </a:r>
          </a:p>
          <a:p>
            <a:pPr eaLnBrk="1" hangingPunct="1">
              <a:spcAft>
                <a:spcPct val="20000"/>
              </a:spcAft>
            </a:pPr>
            <a:r>
              <a:rPr lang="en-US" altLang="en-US" dirty="0"/>
              <a:t>Other animal elements (e.g. tiger paws, eagle claws, stag horns, carp scales)</a:t>
            </a:r>
          </a:p>
          <a:p>
            <a:pPr eaLnBrk="1" hangingPunct="1">
              <a:spcAft>
                <a:spcPct val="20000"/>
              </a:spcAft>
            </a:pPr>
            <a:r>
              <a:rPr lang="en-US" altLang="en-US" dirty="0" err="1"/>
              <a:t>Chimu</a:t>
            </a:r>
            <a:r>
              <a:rPr lang="en-US" altLang="en-US" dirty="0"/>
              <a:t> (lump on its head), allows it to ascend to the sky</a:t>
            </a:r>
          </a:p>
          <a:p>
            <a:pPr eaLnBrk="1" hangingPunct="1">
              <a:spcAft>
                <a:spcPct val="20000"/>
              </a:spcAft>
            </a:pPr>
            <a:endParaRPr lang="en-US" altLang="en-US" dirty="0"/>
          </a:p>
          <a:p>
            <a:pPr eaLnBrk="1" hangingPunct="1">
              <a:spcAft>
                <a:spcPct val="20000"/>
              </a:spcAft>
            </a:pPr>
            <a:endParaRPr lang="en-US" altLang="en-US" dirty="0"/>
          </a:p>
          <a:p>
            <a:pPr eaLnBrk="1" hangingPunct="1"/>
            <a:endParaRPr lang="en-US" altLang="en-US" dirty="0"/>
          </a:p>
          <a:p>
            <a:pPr eaLnBrk="1" hangingPunct="1"/>
            <a:endParaRPr lang="en-US" altLang="en-US" dirty="0"/>
          </a:p>
        </p:txBody>
      </p:sp>
      <p:pic>
        <p:nvPicPr>
          <p:cNvPr id="18435" name="Picture 8" descr="51K0NW7CPOL">
            <a:extLst>
              <a:ext uri="{FF2B5EF4-FFF2-40B4-BE49-F238E27FC236}">
                <a16:creationId xmlns:a16="http://schemas.microsoft.com/office/drawing/2014/main" id="{57A5E145-C860-4B11-AC1F-712F70F9C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670"/>
          <a:stretch>
            <a:fillRect/>
          </a:stretch>
        </p:blipFill>
        <p:spPr bwMode="auto">
          <a:xfrm>
            <a:off x="5562600" y="609600"/>
            <a:ext cx="2870200" cy="167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450</TotalTime>
  <Words>2053</Words>
  <Application>Microsoft Office PowerPoint</Application>
  <PresentationFormat>On-screen Show (4:3)</PresentationFormat>
  <Paragraphs>188</Paragraphs>
  <Slides>19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Garamond</vt:lpstr>
      <vt:lpstr>Wingdings</vt:lpstr>
      <vt:lpstr>Organic</vt:lpstr>
      <vt:lpstr>PowerPoint Presentation</vt:lpstr>
      <vt:lpstr>PowerPoint Presentation</vt:lpstr>
      <vt:lpstr>PowerPoint Presentation</vt:lpstr>
      <vt:lpstr>Electric Kiln</vt:lpstr>
      <vt:lpstr>PowerPoint Presentation</vt:lpstr>
      <vt:lpstr>All About Clay</vt:lpstr>
      <vt:lpstr>Clay Project: Eastern Dragon</vt:lpstr>
      <vt:lpstr>Eastern Dragon</vt:lpstr>
      <vt:lpstr>          Features</vt:lpstr>
      <vt:lpstr>Symbolism</vt:lpstr>
      <vt:lpstr>Dragons in Culture</vt:lpstr>
      <vt:lpstr>Eastern Dragons in Art/Architecture</vt:lpstr>
      <vt:lpstr>Think About Your Dragon</vt:lpstr>
      <vt:lpstr>Make Your Dragon</vt:lpstr>
      <vt:lpstr>Dragon directions</vt:lpstr>
      <vt:lpstr>PowerPoint Presentation</vt:lpstr>
      <vt:lpstr>PowerPoint Presentation</vt:lpstr>
      <vt:lpstr>Dragon directions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Patrick</dc:creator>
  <cp:lastModifiedBy>Joanne Bottenberg</cp:lastModifiedBy>
  <cp:revision>14</cp:revision>
  <dcterms:created xsi:type="dcterms:W3CDTF">2010-01-05T02:32:30Z</dcterms:created>
  <dcterms:modified xsi:type="dcterms:W3CDTF">2022-09-16T10:34:16Z</dcterms:modified>
</cp:coreProperties>
</file>